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slideLayouts/slideLayout50.xml" ContentType="application/vnd.openxmlformats-officedocument.presentationml.slideLayout+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48.xml" ContentType="application/vnd.openxmlformats-officedocument.presentationml.slideLayout+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slideLayouts/slideLayout53.xml" ContentType="application/vnd.openxmlformats-officedocument.presentationml.slideLayout+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Layouts/slideLayout52.xml" ContentType="application/vnd.openxmlformats-officedocument.presentationml.slideLayout+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51.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9" r:id="rId2"/>
    <p:sldMasterId id="2147483698" r:id="rId3"/>
  </p:sldMasterIdLst>
  <p:notesMasterIdLst>
    <p:notesMasterId r:id="rId28"/>
  </p:notesMasterIdLst>
  <p:sldIdLst>
    <p:sldId id="312" r:id="rId4"/>
    <p:sldId id="325" r:id="rId5"/>
    <p:sldId id="326" r:id="rId6"/>
    <p:sldId id="327" r:id="rId7"/>
    <p:sldId id="328" r:id="rId8"/>
    <p:sldId id="283" r:id="rId9"/>
    <p:sldId id="313" r:id="rId10"/>
    <p:sldId id="314" r:id="rId11"/>
    <p:sldId id="318" r:id="rId12"/>
    <p:sldId id="315" r:id="rId13"/>
    <p:sldId id="322" r:id="rId14"/>
    <p:sldId id="319" r:id="rId15"/>
    <p:sldId id="324" r:id="rId16"/>
    <p:sldId id="323" r:id="rId17"/>
    <p:sldId id="330" r:id="rId18"/>
    <p:sldId id="331" r:id="rId19"/>
    <p:sldId id="332" r:id="rId20"/>
    <p:sldId id="333" r:id="rId21"/>
    <p:sldId id="334" r:id="rId22"/>
    <p:sldId id="335" r:id="rId23"/>
    <p:sldId id="336" r:id="rId24"/>
    <p:sldId id="337" r:id="rId25"/>
    <p:sldId id="338" r:id="rId26"/>
    <p:sldId id="339" r:id="rId27"/>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34949"/>
    <a:srgbClr val="483831"/>
    <a:srgbClr val="C1B5F5"/>
    <a:srgbClr val="9180F5"/>
    <a:srgbClr val="8979E8"/>
    <a:srgbClr val="DEC51E"/>
    <a:srgbClr val="DEB339"/>
    <a:srgbClr val="3D3594"/>
    <a:srgbClr val="312CA2"/>
    <a:srgbClr val="7567C6"/>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831" autoAdjust="0"/>
    <p:restoredTop sz="83449" autoAdjust="0"/>
  </p:normalViewPr>
  <p:slideViewPr>
    <p:cSldViewPr>
      <p:cViewPr varScale="1">
        <p:scale>
          <a:sx n="81" d="100"/>
          <a:sy n="81" d="100"/>
        </p:scale>
        <p:origin x="-424" y="-104"/>
      </p:cViewPr>
      <p:guideLst>
        <p:guide orient="horz" pos="2160"/>
        <p:guide pos="2880"/>
      </p:guideLst>
    </p:cSldViewPr>
  </p:slideViewPr>
  <p:outlineViewPr>
    <p:cViewPr>
      <p:scale>
        <a:sx n="33" d="100"/>
        <a:sy n="33" d="100"/>
      </p:scale>
      <p:origin x="0" y="2826"/>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F8524404-5967-4F8D-8AB2-DE8399CF8554}" type="datetimeFigureOut">
              <a:rPr lang="en-US" smtClean="0"/>
              <a:pPr/>
              <a:t>12/5/11</a:t>
            </a:fld>
            <a:endParaRPr lang="en-US"/>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431B6868-E69F-437F-A195-C07954C973A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045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ea typeface="+mn-ea"/>
                <a:cs typeface="+mn-cs"/>
              </a:rPr>
              <a:t>30s and early 40s (1965-1980)</a:t>
            </a:r>
          </a:p>
          <a:p>
            <a:pPr lvl="1" eaLnBrk="1" fontAlgn="auto" hangingPunct="1">
              <a:spcBef>
                <a:spcPts val="0"/>
              </a:spcBef>
              <a:spcAft>
                <a:spcPts val="0"/>
              </a:spcAft>
              <a:defRPr/>
            </a:pPr>
            <a:r>
              <a:rPr lang="en-US" dirty="0" smtClean="0">
                <a:ea typeface="+mn-ea"/>
              </a:rPr>
              <a:t>Birth decline after baby boom; significantly smaller than previous and succeeding generations</a:t>
            </a:r>
          </a:p>
          <a:p>
            <a:pPr lvl="1" eaLnBrk="1" fontAlgn="auto" hangingPunct="1">
              <a:spcBef>
                <a:spcPts val="0"/>
              </a:spcBef>
              <a:spcAft>
                <a:spcPts val="0"/>
              </a:spcAft>
              <a:defRPr/>
            </a:pPr>
            <a:r>
              <a:rPr lang="en-US" dirty="0" smtClean="0">
                <a:ea typeface="+mn-ea"/>
              </a:rPr>
              <a:t>Rise of two-income families</a:t>
            </a:r>
          </a:p>
          <a:p>
            <a:pPr lvl="1" eaLnBrk="1" fontAlgn="auto" hangingPunct="1">
              <a:spcBef>
                <a:spcPts val="0"/>
              </a:spcBef>
              <a:spcAft>
                <a:spcPts val="0"/>
              </a:spcAft>
              <a:defRPr/>
            </a:pPr>
            <a:r>
              <a:rPr lang="en-US" dirty="0" smtClean="0">
                <a:ea typeface="+mn-ea"/>
              </a:rPr>
              <a:t>Independent and self-sufficient (latch-key kids)</a:t>
            </a:r>
          </a:p>
          <a:p>
            <a:pPr eaLnBrk="1" fontAlgn="auto" hangingPunct="1">
              <a:spcBef>
                <a:spcPts val="0"/>
              </a:spcBef>
              <a:spcAft>
                <a:spcPts val="0"/>
              </a:spcAft>
              <a:defRPr/>
            </a:pPr>
            <a:r>
              <a:rPr lang="en-US" dirty="0" smtClean="0">
                <a:ea typeface="+mn-ea"/>
                <a:cs typeface="+mn-cs"/>
              </a:rPr>
              <a:t>From Punk Rock to Hard Rock to Grunge</a:t>
            </a:r>
          </a:p>
          <a:p>
            <a:pPr marL="342900" lvl="1" indent="-342900" eaLnBrk="1" fontAlgn="auto" hangingPunct="1">
              <a:spcBef>
                <a:spcPts val="0"/>
              </a:spcBef>
              <a:spcAft>
                <a:spcPts val="0"/>
              </a:spcAft>
              <a:buFontTx/>
              <a:buChar char="•"/>
              <a:defRPr/>
            </a:pPr>
            <a:r>
              <a:rPr lang="en-US" dirty="0" smtClean="0">
                <a:ea typeface="+mn-ea"/>
              </a:rPr>
              <a:t>Responsibility and freedom</a:t>
            </a:r>
          </a:p>
          <a:p>
            <a:pPr lvl="1" eaLnBrk="1" fontAlgn="auto" hangingPunct="1">
              <a:spcBef>
                <a:spcPts val="0"/>
              </a:spcBef>
              <a:spcAft>
                <a:spcPts val="0"/>
              </a:spcAft>
              <a:defRPr/>
            </a:pPr>
            <a:r>
              <a:rPr lang="en-US" dirty="0" smtClean="0">
                <a:ea typeface="+mn-ea"/>
              </a:rPr>
              <a:t>Casual disdain for authority and structured work hours</a:t>
            </a:r>
          </a:p>
          <a:p>
            <a:pPr lvl="1" eaLnBrk="1" fontAlgn="auto" hangingPunct="1">
              <a:spcBef>
                <a:spcPts val="0"/>
              </a:spcBef>
              <a:spcAft>
                <a:spcPts val="0"/>
              </a:spcAft>
              <a:defRPr/>
            </a:pPr>
            <a:r>
              <a:rPr lang="en-US" dirty="0" smtClean="0">
                <a:ea typeface="+mn-ea"/>
              </a:rPr>
              <a:t>Dislike micro-management/Embrace hands-off</a:t>
            </a:r>
          </a:p>
          <a:p>
            <a:pPr lvl="1" eaLnBrk="1" fontAlgn="auto" hangingPunct="1">
              <a:spcBef>
                <a:spcPts val="0"/>
              </a:spcBef>
              <a:spcAft>
                <a:spcPts val="0"/>
              </a:spcAft>
              <a:defRPr/>
            </a:pPr>
            <a:r>
              <a:rPr lang="en-US" dirty="0" smtClean="0">
                <a:ea typeface="+mn-ea"/>
              </a:rPr>
              <a:t>Hard work/hard play</a:t>
            </a:r>
          </a:p>
          <a:p>
            <a:pPr eaLnBrk="1" fontAlgn="auto" hangingPunct="1">
              <a:spcBef>
                <a:spcPts val="0"/>
              </a:spcBef>
              <a:spcAft>
                <a:spcPts val="0"/>
              </a:spcAft>
              <a:defRPr/>
            </a:pPr>
            <a:r>
              <a:rPr lang="en-US" dirty="0" smtClean="0">
                <a:ea typeface="+mn-ea"/>
                <a:cs typeface="+mn-cs"/>
              </a:rPr>
              <a:t>Shift from a manufacturing economy to a service economy</a:t>
            </a:r>
          </a:p>
          <a:p>
            <a:pPr eaLnBrk="1" fontAlgn="auto" hangingPunct="1">
              <a:spcBef>
                <a:spcPts val="0"/>
              </a:spcBef>
              <a:spcAft>
                <a:spcPts val="0"/>
              </a:spcAft>
              <a:defRPr/>
            </a:pPr>
            <a:r>
              <a:rPr lang="en-US" dirty="0" smtClean="0">
                <a:ea typeface="+mn-ea"/>
                <a:cs typeface="+mn-cs"/>
              </a:rPr>
              <a:t>Flexible</a:t>
            </a:r>
          </a:p>
          <a:p>
            <a:pPr eaLnBrk="1" fontAlgn="auto" hangingPunct="1">
              <a:spcBef>
                <a:spcPts val="0"/>
              </a:spcBef>
              <a:spcAft>
                <a:spcPts val="0"/>
              </a:spcAft>
              <a:defRPr/>
            </a:pPr>
            <a:r>
              <a:rPr lang="en-US" dirty="0" smtClean="0">
                <a:ea typeface="+mn-ea"/>
                <a:cs typeface="+mn-cs"/>
              </a:rPr>
              <a:t>Technologically adept</a:t>
            </a:r>
          </a:p>
          <a:p>
            <a:endParaRPr lang="en-US" dirty="0" smtClean="0"/>
          </a:p>
          <a:p>
            <a:r>
              <a:rPr lang="en-US" dirty="0" smtClean="0"/>
              <a:t>“The great translators”</a:t>
            </a:r>
            <a:endParaRPr lang="en-US" dirty="0"/>
          </a:p>
        </p:txBody>
      </p:sp>
      <p:sp>
        <p:nvSpPr>
          <p:cNvPr id="4" name="Slide Number Placeholder 3"/>
          <p:cNvSpPr>
            <a:spLocks noGrp="1"/>
          </p:cNvSpPr>
          <p:nvPr>
            <p:ph type="sldNum" sz="quarter" idx="10"/>
          </p:nvPr>
        </p:nvSpPr>
        <p:spPr/>
        <p:txBody>
          <a:bodyPr/>
          <a:lstStyle/>
          <a:p>
            <a:fld id="{431B6868-E69F-437F-A195-C07954C973A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84" charset="-128"/>
                <a:cs typeface="ＭＳ Ｐゴシック" pitchFamily="-84" charset="-128"/>
              </a:rPr>
              <a:t>Didn’t stop growing because the need for passenger and freight transportation declined – it GREW.</a:t>
            </a:r>
          </a:p>
          <a:p>
            <a:pPr eaLnBrk="1" hangingPunct="1">
              <a:spcBef>
                <a:spcPct val="0"/>
              </a:spcBef>
            </a:pPr>
            <a:r>
              <a:rPr lang="en-US" dirty="0" smtClean="0">
                <a:ea typeface="ＭＳ Ｐゴシック" pitchFamily="-84" charset="-128"/>
                <a:cs typeface="ＭＳ Ｐゴシック" pitchFamily="-84" charset="-128"/>
              </a:rPr>
              <a:t>Saw themselves in the railroad biz, not transportation.  Didn’t diversify into cars, trucks, airplanes – even telephones)</a:t>
            </a:r>
          </a:p>
          <a:p>
            <a:pPr eaLnBrk="1" hangingPunct="1">
              <a:spcBef>
                <a:spcPct val="0"/>
              </a:spcBef>
            </a:pPr>
            <a:r>
              <a:rPr lang="en-US" dirty="0" smtClean="0">
                <a:ea typeface="ＭＳ Ｐゴシック" pitchFamily="-84" charset="-128"/>
                <a:cs typeface="ＭＳ Ｐゴシック" pitchFamily="-84" charset="-128"/>
              </a:rPr>
              <a:t>Railroads were product-oriented not customer-oriented</a:t>
            </a:r>
          </a:p>
          <a:p>
            <a:pPr eaLnBrk="1" hangingPunct="1">
              <a:spcBef>
                <a:spcPct val="0"/>
              </a:spcBef>
            </a:pPr>
            <a:r>
              <a:rPr lang="en-US" dirty="0" smtClean="0">
                <a:ea typeface="ＭＳ Ｐゴシック" pitchFamily="-84" charset="-128"/>
                <a:cs typeface="ＭＳ Ｐゴシック" pitchFamily="-84" charset="-128"/>
              </a:rPr>
              <a:t>Even Hollywood – thought it was in the movie business – not the entertainment business.  Movies to TV.</a:t>
            </a:r>
          </a:p>
          <a:p>
            <a:endParaRPr lang="en-US" dirty="0"/>
          </a:p>
        </p:txBody>
      </p:sp>
      <p:sp>
        <p:nvSpPr>
          <p:cNvPr id="4" name="Slide Number Placeholder 3"/>
          <p:cNvSpPr>
            <a:spLocks noGrp="1"/>
          </p:cNvSpPr>
          <p:nvPr>
            <p:ph type="sldNum" sz="quarter" idx="10"/>
          </p:nvPr>
        </p:nvSpPr>
        <p:spPr/>
        <p:txBody>
          <a:bodyPr/>
          <a:lstStyle/>
          <a:p>
            <a:fld id="{431B6868-E69F-437F-A195-C07954C973A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ea typeface="+mn-ea"/>
                <a:cs typeface="+mn-cs"/>
              </a:rPr>
              <a:t>Recent video on You</a:t>
            </a:r>
            <a:r>
              <a:rPr lang="en-US" baseline="0" dirty="0" smtClean="0">
                <a:ea typeface="+mn-ea"/>
                <a:cs typeface="+mn-cs"/>
              </a:rPr>
              <a:t> Tube – Baby thinking the magazine was a broken </a:t>
            </a:r>
            <a:r>
              <a:rPr lang="en-US" baseline="0" dirty="0" err="1" smtClean="0">
                <a:ea typeface="+mn-ea"/>
                <a:cs typeface="+mn-cs"/>
              </a:rPr>
              <a:t>iPad</a:t>
            </a:r>
            <a:r>
              <a:rPr lang="en-US" baseline="0" dirty="0" smtClean="0">
                <a:ea typeface="+mn-ea"/>
                <a:cs typeface="+mn-cs"/>
              </a:rPr>
              <a:t>.</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Sitting with client @ web design firm.</a:t>
            </a:r>
          </a:p>
          <a:p>
            <a:pPr eaLnBrk="1" fontAlgn="auto" hangingPunct="1">
              <a:spcBef>
                <a:spcPts val="0"/>
              </a:spcBef>
              <a:spcAft>
                <a:spcPts val="0"/>
              </a:spcAft>
              <a:defRPr/>
            </a:pPr>
            <a:r>
              <a:rPr lang="en-US" dirty="0" smtClean="0">
                <a:ea typeface="+mn-ea"/>
                <a:cs typeface="+mn-cs"/>
              </a:rPr>
              <a:t>**Same issue with computers.  “In the Age of the Smart Machine.” They are not really cool type writers. Changed the way information moved. Who controlled it. How it was presented.  Control – middle mgmt/</a:t>
            </a:r>
            <a:r>
              <a:rPr lang="en-US" dirty="0" err="1" smtClean="0">
                <a:ea typeface="+mn-ea"/>
                <a:cs typeface="+mn-cs"/>
              </a:rPr>
              <a:t>reengingeer</a:t>
            </a: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Doesn’t replace, biz </a:t>
            </a:r>
            <a:r>
              <a:rPr lang="en-US" dirty="0" err="1" smtClean="0">
                <a:ea typeface="+mn-ea"/>
                <a:cs typeface="+mn-cs"/>
              </a:rPr>
              <a:t>strat</a:t>
            </a:r>
            <a:r>
              <a:rPr lang="en-US" dirty="0" smtClean="0">
                <a:ea typeface="+mn-ea"/>
                <a:cs typeface="+mn-cs"/>
              </a:rPr>
              <a:t>, </a:t>
            </a:r>
            <a:r>
              <a:rPr lang="en-US" dirty="0" err="1" smtClean="0">
                <a:ea typeface="+mn-ea"/>
                <a:cs typeface="+mn-cs"/>
              </a:rPr>
              <a:t>mktg</a:t>
            </a:r>
            <a:r>
              <a:rPr lang="en-US" dirty="0" smtClean="0">
                <a:ea typeface="+mn-ea"/>
                <a:cs typeface="+mn-cs"/>
              </a:rPr>
              <a:t>, </a:t>
            </a:r>
            <a:r>
              <a:rPr lang="en-US" dirty="0" err="1" smtClean="0">
                <a:ea typeface="+mn-ea"/>
                <a:cs typeface="+mn-cs"/>
              </a:rPr>
              <a:t>PR,any</a:t>
            </a:r>
            <a:r>
              <a:rPr lang="en-US" dirty="0" smtClean="0">
                <a:ea typeface="+mn-ea"/>
                <a:cs typeface="+mn-cs"/>
              </a:rPr>
              <a:t> concept – brand, logo, social media </a:t>
            </a:r>
            <a:r>
              <a:rPr lang="en-US" dirty="0" err="1" smtClean="0">
                <a:ea typeface="+mn-ea"/>
                <a:cs typeface="+mn-cs"/>
              </a:rPr>
              <a:t>mktg</a:t>
            </a:r>
            <a:endParaRPr lang="en-US" dirty="0" smtClean="0">
              <a:ea typeface="+mn-ea"/>
              <a:cs typeface="+mn-cs"/>
            </a:endParaRPr>
          </a:p>
          <a:p>
            <a:pPr eaLnBrk="1" fontAlgn="auto" hangingPunct="1">
              <a:spcBef>
                <a:spcPts val="0"/>
              </a:spcBef>
              <a:spcAft>
                <a:spcPts val="0"/>
              </a:spcAft>
              <a:defRPr/>
            </a:pPr>
            <a:r>
              <a:rPr lang="en-US" dirty="0" smtClean="0">
                <a:ea typeface="+mn-ea"/>
                <a:cs typeface="+mn-cs"/>
              </a:rPr>
              <a:t>Thinking about marketing differently – not just about putting out messages</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Driving (texting, talking, watching TV, headsets)</a:t>
            </a:r>
          </a:p>
          <a:p>
            <a:pPr eaLnBrk="1" fontAlgn="auto" hangingPunct="1">
              <a:spcBef>
                <a:spcPts val="0"/>
              </a:spcBef>
              <a:spcAft>
                <a:spcPts val="0"/>
              </a:spcAft>
              <a:defRPr/>
            </a:pPr>
            <a:r>
              <a:rPr lang="en-US" dirty="0" smtClean="0">
                <a:ea typeface="+mn-ea"/>
                <a:cs typeface="+mn-cs"/>
              </a:rPr>
              <a:t>TV (no/few commercials)</a:t>
            </a:r>
          </a:p>
          <a:p>
            <a:pPr eaLnBrk="1" fontAlgn="auto" hangingPunct="1">
              <a:spcBef>
                <a:spcPts val="0"/>
              </a:spcBef>
              <a:spcAft>
                <a:spcPts val="0"/>
              </a:spcAft>
              <a:defRPr/>
            </a:pPr>
            <a:r>
              <a:rPr lang="en-US" dirty="0" smtClean="0">
                <a:ea typeface="+mn-ea"/>
                <a:cs typeface="+mn-cs"/>
              </a:rPr>
              <a:t>Research: Stacks vs. </a:t>
            </a:r>
            <a:r>
              <a:rPr lang="en-US" dirty="0" err="1" smtClean="0">
                <a:ea typeface="+mn-ea"/>
                <a:cs typeface="+mn-cs"/>
              </a:rPr>
              <a:t>wikipedia</a:t>
            </a:r>
            <a:r>
              <a:rPr lang="en-US" dirty="0" smtClean="0">
                <a:ea typeface="+mn-ea"/>
                <a:cs typeface="+mn-cs"/>
              </a:rPr>
              <a:t>, learning about a cause, disease, doctor, organization – if you’re not online – you don’t exist.  Online – where your audience looks.  Most 15 year olds are not on LI. Most seniors are not on LI.</a:t>
            </a:r>
          </a:p>
          <a:p>
            <a:pPr eaLnBrk="1" fontAlgn="auto" hangingPunct="1">
              <a:spcBef>
                <a:spcPts val="0"/>
              </a:spcBef>
              <a:spcAft>
                <a:spcPts val="0"/>
              </a:spcAft>
              <a:defRPr/>
            </a:pPr>
            <a:r>
              <a:rPr lang="en-US" dirty="0" smtClean="0">
                <a:ea typeface="+mn-ea"/>
                <a:cs typeface="+mn-cs"/>
              </a:rPr>
              <a:t>Reunions: what have you been up to vs. nice comment on FB</a:t>
            </a:r>
          </a:p>
          <a:p>
            <a:pPr eaLnBrk="1" fontAlgn="auto" hangingPunct="1">
              <a:spcBef>
                <a:spcPts val="0"/>
              </a:spcBef>
              <a:spcAft>
                <a:spcPts val="0"/>
              </a:spcAft>
              <a:defRPr/>
            </a:pPr>
            <a:r>
              <a:rPr lang="en-US" dirty="0" smtClean="0">
                <a:ea typeface="+mn-ea"/>
                <a:cs typeface="+mn-cs"/>
              </a:rPr>
              <a:t>Attention span</a:t>
            </a:r>
          </a:p>
          <a:p>
            <a:pPr eaLnBrk="1" fontAlgn="auto" hangingPunct="1">
              <a:spcBef>
                <a:spcPts val="0"/>
              </a:spcBef>
              <a:spcAft>
                <a:spcPts val="0"/>
              </a:spcAft>
              <a:defRPr/>
            </a:pPr>
            <a:r>
              <a:rPr lang="en-US" dirty="0" smtClean="0">
                <a:ea typeface="+mn-ea"/>
                <a:cs typeface="+mn-cs"/>
              </a:rPr>
              <a:t>Dissemination of information/content consumption: books, articles, learning etc. – want entertainment, ability to comment, interact, reach people – not a one-way street</a:t>
            </a:r>
          </a:p>
          <a:p>
            <a:pPr eaLnBrk="1" fontAlgn="auto" hangingPunct="1">
              <a:spcBef>
                <a:spcPts val="0"/>
              </a:spcBef>
              <a:spcAft>
                <a:spcPts val="0"/>
              </a:spcAft>
              <a:defRPr/>
            </a:pPr>
            <a:r>
              <a:rPr lang="en-US" dirty="0" smtClean="0">
                <a:ea typeface="+mn-ea"/>
                <a:cs typeface="+mn-cs"/>
              </a:rPr>
              <a:t>Writing notes in class vs. texting</a:t>
            </a:r>
          </a:p>
          <a:p>
            <a:pPr eaLnBrk="1" fontAlgn="auto" hangingPunct="1">
              <a:spcBef>
                <a:spcPts val="0"/>
              </a:spcBef>
              <a:spcAft>
                <a:spcPts val="0"/>
              </a:spcAft>
              <a:defRPr/>
            </a:pPr>
            <a:r>
              <a:rPr lang="en-US" dirty="0" smtClean="0">
                <a:ea typeface="+mn-ea"/>
                <a:cs typeface="+mn-cs"/>
              </a:rPr>
              <a:t>Staying in touch – Twitter, FB vs. letters</a:t>
            </a:r>
          </a:p>
          <a:p>
            <a:pPr eaLnBrk="1" fontAlgn="auto" hangingPunct="1">
              <a:spcBef>
                <a:spcPts val="0"/>
              </a:spcBef>
              <a:spcAft>
                <a:spcPts val="0"/>
              </a:spcAft>
              <a:defRPr/>
            </a:pPr>
            <a:r>
              <a:rPr lang="en-US" dirty="0" smtClean="0">
                <a:ea typeface="+mn-ea"/>
                <a:cs typeface="+mn-cs"/>
              </a:rPr>
              <a:t>Showing support: “like” a page, RT, Like a post – don’t write checks!</a:t>
            </a:r>
          </a:p>
          <a:p>
            <a:pPr eaLnBrk="1" fontAlgn="auto" hangingPunct="1">
              <a:spcBef>
                <a:spcPts val="0"/>
              </a:spcBef>
              <a:spcAft>
                <a:spcPts val="0"/>
              </a:spcAft>
              <a:defRPr/>
            </a:pPr>
            <a:r>
              <a:rPr lang="en-US" dirty="0" smtClean="0">
                <a:ea typeface="+mn-ea"/>
                <a:cs typeface="+mn-cs"/>
              </a:rPr>
              <a:t> They want </a:t>
            </a:r>
            <a:r>
              <a:rPr lang="en-US" dirty="0" err="1" smtClean="0">
                <a:ea typeface="+mn-ea"/>
                <a:cs typeface="+mn-cs"/>
              </a:rPr>
              <a:t>e</a:t>
            </a:r>
            <a:r>
              <a:rPr lang="en-US" dirty="0" smtClean="0">
                <a:ea typeface="+mn-ea"/>
                <a:cs typeface="+mn-cs"/>
              </a:rPr>
              <a:t>//brand loyalty is different – check-in, get badges, get rewards – they want to be recognized for support – Donate through TEXT MESSAGING</a:t>
            </a:r>
          </a:p>
          <a:p>
            <a:pPr eaLnBrk="1" fontAlgn="auto" hangingPunct="1">
              <a:spcBef>
                <a:spcPts val="0"/>
              </a:spcBef>
              <a:spcAft>
                <a:spcPts val="0"/>
              </a:spcAft>
              <a:defRPr/>
            </a:pPr>
            <a:endParaRPr lang="en-US" dirty="0" smtClean="0">
              <a:ea typeface="+mn-ea"/>
              <a:cs typeface="+mn-cs"/>
            </a:endParaRPr>
          </a:p>
          <a:p>
            <a:endParaRPr lang="en-US" dirty="0"/>
          </a:p>
        </p:txBody>
      </p:sp>
      <p:sp>
        <p:nvSpPr>
          <p:cNvPr id="4" name="Slide Number Placeholder 3"/>
          <p:cNvSpPr>
            <a:spLocks noGrp="1"/>
          </p:cNvSpPr>
          <p:nvPr>
            <p:ph type="sldNum" sz="quarter" idx="10"/>
          </p:nvPr>
        </p:nvSpPr>
        <p:spPr/>
        <p:txBody>
          <a:bodyPr/>
          <a:lstStyle/>
          <a:p>
            <a:fld id="{431B6868-E69F-437F-A195-C07954C973A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 the new marketing funnel – 2009 (Adam Cohen)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CRM:</a:t>
            </a:r>
            <a:r>
              <a:rPr lang="en-US" baseline="0" dirty="0" smtClean="0"/>
              <a:t> </a:t>
            </a:r>
            <a:r>
              <a:rPr lang="en-US" dirty="0" smtClean="0"/>
              <a:t>Old loyalty thinking:</a:t>
            </a:r>
            <a:r>
              <a:rPr lang="en-US" baseline="0" dirty="0" smtClean="0"/>
              <a:t> Send emails – keep brand top of mind.</a:t>
            </a:r>
          </a:p>
          <a:p>
            <a:r>
              <a:rPr lang="en-US" dirty="0" smtClean="0"/>
              <a:t> </a:t>
            </a:r>
          </a:p>
          <a:p>
            <a:r>
              <a:rPr lang="en-US" dirty="0" smtClean="0"/>
              <a:t>Customer’s voice was important, but</a:t>
            </a:r>
            <a:r>
              <a:rPr lang="en-US" baseline="0" dirty="0" smtClean="0"/>
              <a:t> only in the context of customer service – closed feedback loop.</a:t>
            </a:r>
          </a:p>
          <a:p>
            <a:endParaRPr lang="en-US" baseline="0" dirty="0" smtClean="0"/>
          </a:p>
          <a:p>
            <a:r>
              <a:rPr lang="en-US" baseline="0" dirty="0" smtClean="0"/>
              <a:t>TAD – what does loyalty and advocacy look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31B6868-E69F-437F-A195-C07954C973A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b="1" i="1" dirty="0" smtClean="0">
                <a:ea typeface="+mn-ea"/>
                <a:cs typeface="+mn-cs"/>
              </a:rPr>
              <a:t>Internet Marketing</a:t>
            </a:r>
          </a:p>
          <a:p>
            <a:pPr eaLnBrk="1" fontAlgn="auto" hangingPunct="1">
              <a:spcBef>
                <a:spcPts val="0"/>
              </a:spcBef>
              <a:spcAft>
                <a:spcPts val="0"/>
              </a:spcAft>
              <a:defRPr/>
            </a:pPr>
            <a:r>
              <a:rPr lang="en-US" dirty="0" smtClean="0">
                <a:ea typeface="+mn-ea"/>
                <a:cs typeface="+mn-cs"/>
              </a:rPr>
              <a:t>Promotional tools: direct selling, coupons, ads.</a:t>
            </a:r>
          </a:p>
          <a:p>
            <a:pPr eaLnBrk="1" fontAlgn="auto" hangingPunct="1">
              <a:spcBef>
                <a:spcPts val="0"/>
              </a:spcBef>
              <a:spcAft>
                <a:spcPts val="0"/>
              </a:spcAft>
              <a:defRPr/>
            </a:pPr>
            <a:r>
              <a:rPr lang="en-US" dirty="0" smtClean="0">
                <a:ea typeface="+mn-ea"/>
                <a:cs typeface="+mn-cs"/>
              </a:rPr>
              <a:t>Measurement: SEO, click-</a:t>
            </a:r>
            <a:r>
              <a:rPr lang="en-US" dirty="0" err="1" smtClean="0">
                <a:ea typeface="+mn-ea"/>
                <a:cs typeface="+mn-cs"/>
              </a:rPr>
              <a:t>throughs</a:t>
            </a:r>
            <a:r>
              <a:rPr lang="en-US" dirty="0" smtClean="0">
                <a:ea typeface="+mn-ea"/>
                <a:cs typeface="+mn-cs"/>
              </a:rPr>
              <a:t>, etc. </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Easier to understand – like the first computers – use as really advanced/expensive word processors/typewriters and calculators – and a deck of cards.</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Social media tools to make internet marketing more effective: Google – can target ads on geography, time of day, day of week, etc. – accurate data.  </a:t>
            </a:r>
          </a:p>
          <a:p>
            <a:pPr eaLnBrk="1" fontAlgn="auto" hangingPunct="1">
              <a:spcBef>
                <a:spcPts val="0"/>
              </a:spcBef>
              <a:spcAft>
                <a:spcPts val="0"/>
              </a:spcAft>
              <a:defRPr/>
            </a:pPr>
            <a:r>
              <a:rPr lang="en-US" dirty="0" smtClean="0">
                <a:ea typeface="+mn-ea"/>
                <a:cs typeface="+mn-cs"/>
              </a:rPr>
              <a:t>FB can target specific people – 35 </a:t>
            </a:r>
            <a:r>
              <a:rPr lang="en-US" dirty="0" err="1" smtClean="0">
                <a:ea typeface="+mn-ea"/>
                <a:cs typeface="+mn-cs"/>
              </a:rPr>
              <a:t>yo</a:t>
            </a:r>
            <a:r>
              <a:rPr lang="en-US" dirty="0" smtClean="0">
                <a:ea typeface="+mn-ea"/>
                <a:cs typeface="+mn-cs"/>
              </a:rPr>
              <a:t> Male who went to Columbia for his MBA and likes </a:t>
            </a:r>
            <a:r>
              <a:rPr lang="en-US" dirty="0" err="1" smtClean="0">
                <a:ea typeface="+mn-ea"/>
                <a:cs typeface="+mn-cs"/>
              </a:rPr>
              <a:t>Zepplin</a:t>
            </a:r>
            <a:r>
              <a:rPr lang="en-US" dirty="0" smtClean="0">
                <a:ea typeface="+mn-ea"/>
                <a:cs typeface="+mn-cs"/>
              </a:rPr>
              <a:t>.</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i="1" dirty="0" smtClean="0">
                <a:ea typeface="+mn-ea"/>
                <a:cs typeface="+mn-cs"/>
              </a:rPr>
              <a:t>Social Media Marketing</a:t>
            </a:r>
          </a:p>
          <a:p>
            <a:pPr eaLnBrk="1" fontAlgn="auto" hangingPunct="1">
              <a:spcBef>
                <a:spcPts val="0"/>
              </a:spcBef>
              <a:spcAft>
                <a:spcPts val="0"/>
              </a:spcAft>
              <a:defRPr/>
            </a:pPr>
            <a:r>
              <a:rPr lang="en-US" dirty="0" smtClean="0">
                <a:ea typeface="+mn-ea"/>
                <a:cs typeface="+mn-cs"/>
              </a:rPr>
              <a:t>Social networking: reaching out, advancing real relationships people, community development – you reach out to places where people are developing relationships – and looking to discover content</a:t>
            </a:r>
          </a:p>
          <a:p>
            <a:pPr eaLnBrk="1" fontAlgn="auto" hangingPunct="1">
              <a:spcBef>
                <a:spcPts val="0"/>
              </a:spcBef>
              <a:spcAft>
                <a:spcPts val="0"/>
              </a:spcAft>
              <a:defRPr/>
            </a:pPr>
            <a:r>
              <a:rPr lang="en-US" dirty="0" smtClean="0">
                <a:ea typeface="+mn-ea"/>
                <a:cs typeface="+mn-cs"/>
              </a:rPr>
              <a:t>Measurement: amplification, influence, etc.</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People: </a:t>
            </a:r>
            <a:r>
              <a:rPr lang="en-US" dirty="0" err="1" smtClean="0">
                <a:ea typeface="+mn-ea"/>
                <a:cs typeface="+mn-cs"/>
              </a:rPr>
              <a:t>SMEs</a:t>
            </a:r>
            <a:r>
              <a:rPr lang="en-US" dirty="0" smtClean="0">
                <a:ea typeface="+mn-ea"/>
                <a:cs typeface="+mn-cs"/>
              </a:rPr>
              <a:t>, customers, prospects, and stakeholders, industry experts, influencers, journalists, community activists, politicians</a:t>
            </a:r>
          </a:p>
          <a:p>
            <a:pPr eaLnBrk="1" fontAlgn="auto" hangingPunct="1">
              <a:spcBef>
                <a:spcPts val="0"/>
              </a:spcBef>
              <a:spcAft>
                <a:spcPts val="0"/>
              </a:spcAft>
              <a:defRPr/>
            </a:pPr>
            <a:r>
              <a:rPr lang="en-US" dirty="0" err="1" smtClean="0">
                <a:ea typeface="+mn-ea"/>
                <a:cs typeface="+mn-cs"/>
              </a:rPr>
              <a:t>Comm</a:t>
            </a:r>
            <a:r>
              <a:rPr lang="en-US" dirty="0" smtClean="0">
                <a:ea typeface="+mn-ea"/>
                <a:cs typeface="+mn-cs"/>
              </a:rPr>
              <a:t> development: discussions, replies, interaction</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Key disconnect</a:t>
            </a:r>
            <a:r>
              <a:rPr lang="en-US" dirty="0" smtClean="0">
                <a:ea typeface="+mn-ea"/>
                <a:cs typeface="+mn-cs"/>
              </a:rPr>
              <a:t>:</a:t>
            </a:r>
          </a:p>
          <a:p>
            <a:pPr eaLnBrk="1" fontAlgn="auto" hangingPunct="1">
              <a:spcBef>
                <a:spcPts val="0"/>
              </a:spcBef>
              <a:spcAft>
                <a:spcPts val="0"/>
              </a:spcAft>
              <a:defRPr/>
            </a:pPr>
            <a:r>
              <a:rPr lang="en-US" dirty="0" smtClean="0">
                <a:ea typeface="+mn-ea"/>
                <a:cs typeface="+mn-cs"/>
              </a:rPr>
              <a:t>- Promotional tools used in SMM are often jarring and counter-productive.</a:t>
            </a:r>
          </a:p>
          <a:p>
            <a:pPr eaLnBrk="1" fontAlgn="auto" hangingPunct="1">
              <a:spcBef>
                <a:spcPts val="0"/>
              </a:spcBef>
              <a:spcAft>
                <a:spcPts val="0"/>
              </a:spcAft>
              <a:buFontTx/>
              <a:buChar char="-"/>
              <a:defRPr/>
            </a:pPr>
            <a:r>
              <a:rPr lang="en-US" dirty="0" smtClean="0">
                <a:ea typeface="+mn-ea"/>
                <a:cs typeface="+mn-cs"/>
              </a:rPr>
              <a:t>Also, internet marketing is one-way communication; brand-driven, relatively impersonal</a:t>
            </a:r>
          </a:p>
          <a:p>
            <a:pPr eaLnBrk="1" fontAlgn="auto" hangingPunct="1">
              <a:spcBef>
                <a:spcPts val="0"/>
              </a:spcBef>
              <a:spcAft>
                <a:spcPts val="0"/>
              </a:spcAft>
              <a:buFontTx/>
              <a:buChar char="-"/>
              <a:defRPr/>
            </a:pPr>
            <a:endParaRPr lang="en-US" dirty="0" smtClean="0">
              <a:ea typeface="+mn-ea"/>
              <a:cs typeface="+mn-cs"/>
            </a:endParaRPr>
          </a:p>
          <a:p>
            <a:pPr lvl="1"/>
            <a:r>
              <a:rPr lang="en-US" dirty="0" smtClean="0"/>
              <a:t>Traditional media is not dead</a:t>
            </a:r>
          </a:p>
          <a:p>
            <a:pPr lvl="1"/>
            <a:r>
              <a:rPr lang="en-US" dirty="0" smtClean="0"/>
              <a:t>Websites are not dead</a:t>
            </a:r>
          </a:p>
          <a:p>
            <a:pPr lvl="1"/>
            <a:r>
              <a:rPr lang="en-US" dirty="0" smtClean="0"/>
              <a:t>Email marketing is not dead</a:t>
            </a:r>
          </a:p>
          <a:p>
            <a:pPr lvl="2"/>
            <a:r>
              <a:rPr lang="en-US" dirty="0" smtClean="0"/>
              <a:t>Not too often, relevant content: informative</a:t>
            </a:r>
          </a:p>
          <a:p>
            <a:pPr lvl="1"/>
            <a:r>
              <a:rPr lang="en-US" dirty="0" smtClean="0"/>
              <a:t>They need to be reinvigorated and made relevant</a:t>
            </a:r>
          </a:p>
          <a:p>
            <a:pPr lvl="1"/>
            <a:r>
              <a:rPr lang="en-US" dirty="0" smtClean="0"/>
              <a:t>Social media is not everything</a:t>
            </a:r>
          </a:p>
          <a:p>
            <a:pPr lvl="1"/>
            <a:endParaRPr lang="en-US" dirty="0" smtClean="0"/>
          </a:p>
          <a:p>
            <a:pPr lvl="1"/>
            <a:r>
              <a:rPr lang="en-US" dirty="0" smtClean="0"/>
              <a:t>RELATE BACK</a:t>
            </a:r>
            <a:r>
              <a:rPr lang="en-US" baseline="0" dirty="0" smtClean="0"/>
              <a:t> TO TAD</a:t>
            </a:r>
            <a:endParaRPr lang="en-US" dirty="0" smtClean="0"/>
          </a:p>
          <a:p>
            <a:pPr eaLnBrk="1" fontAlgn="auto" hangingPunct="1">
              <a:spcBef>
                <a:spcPts val="0"/>
              </a:spcBef>
              <a:spcAft>
                <a:spcPts val="0"/>
              </a:spcAft>
              <a:buFontTx/>
              <a:buChar char="-"/>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endParaRPr lang="en-US" dirty="0"/>
          </a:p>
        </p:txBody>
      </p:sp>
      <p:sp>
        <p:nvSpPr>
          <p:cNvPr id="4" name="Slide Number Placeholder 3"/>
          <p:cNvSpPr>
            <a:spLocks noGrp="1"/>
          </p:cNvSpPr>
          <p:nvPr>
            <p:ph type="sldNum" sz="quarter" idx="10"/>
          </p:nvPr>
        </p:nvSpPr>
        <p:spPr/>
        <p:txBody>
          <a:bodyPr/>
          <a:lstStyle/>
          <a:p>
            <a:fld id="{431B6868-E69F-437F-A195-C07954C973AA}"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84" charset="-128"/>
              <a:cs typeface="ＭＳ Ｐゴシック" pitchFamily="-84" charset="-128"/>
            </a:endParaRPr>
          </a:p>
          <a:p>
            <a:pPr eaLnBrk="1" hangingPunct="1">
              <a:spcBef>
                <a:spcPct val="0"/>
              </a:spcBef>
            </a:pPr>
            <a:endParaRPr lang="en-US" dirty="0" smtClean="0">
              <a:ea typeface="ＭＳ Ｐゴシック" pitchFamily="-84" charset="-128"/>
              <a:cs typeface="ＭＳ Ｐゴシック" pitchFamily="-84" charset="-128"/>
            </a:endParaRPr>
          </a:p>
          <a:p>
            <a:pPr eaLnBrk="1" hangingPunct="1">
              <a:spcBef>
                <a:spcPct val="0"/>
              </a:spcBef>
            </a:pPr>
            <a:endParaRPr lang="en-US" dirty="0" smtClean="0">
              <a:ea typeface="ＭＳ Ｐゴシック" pitchFamily="-84" charset="-128"/>
              <a:cs typeface="ＭＳ Ｐゴシック" pitchFamily="-84" charset="-128"/>
            </a:endParaRP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34B6CD-2E45-3E47-8F9E-5005AB78BD4F}" type="slidenum">
              <a:rPr lang="en-US" smtClean="0">
                <a:latin typeface="Times New Roman" pitchFamily="-84" charset="0"/>
              </a:rPr>
              <a:pPr/>
              <a:t>11</a:t>
            </a:fld>
            <a:endParaRPr lang="en-US" smtClean="0">
              <a:latin typeface="Times New Roman"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i="1" dirty="0" smtClean="0">
                <a:ea typeface="ＭＳ Ｐゴシック" pitchFamily="-84" charset="-128"/>
                <a:cs typeface="ＭＳ Ｐゴシック" pitchFamily="-84" charset="-128"/>
              </a:rPr>
              <a:t>Don’t try the “me, too” strategy</a:t>
            </a:r>
            <a:r>
              <a:rPr lang="en-US" dirty="0" smtClean="0">
                <a:ea typeface="ＭＳ Ｐゴシック" pitchFamily="-84" charset="-128"/>
                <a:cs typeface="ＭＳ Ｐゴシック" pitchFamily="-84" charset="-128"/>
              </a:rPr>
              <a:t>. </a:t>
            </a:r>
          </a:p>
          <a:p>
            <a:pPr eaLnBrk="1" hangingPunct="1">
              <a:spcBef>
                <a:spcPct val="0"/>
              </a:spcBef>
            </a:pPr>
            <a:r>
              <a:rPr lang="en-US" dirty="0" smtClean="0">
                <a:ea typeface="ＭＳ Ｐゴシック" pitchFamily="-84" charset="-128"/>
                <a:cs typeface="ＭＳ Ｐゴシック" pitchFamily="-84" charset="-128"/>
              </a:rPr>
              <a:t>Consistency in brand, voice, presence </a:t>
            </a:r>
          </a:p>
          <a:p>
            <a:pPr eaLnBrk="1" hangingPunct="1">
              <a:spcBef>
                <a:spcPct val="0"/>
              </a:spcBef>
            </a:pPr>
            <a:r>
              <a:rPr lang="en-US" dirty="0" smtClean="0">
                <a:ea typeface="ＭＳ Ｐゴシック" pitchFamily="-84" charset="-128"/>
                <a:cs typeface="ＭＳ Ｐゴシック" pitchFamily="-84" charset="-128"/>
              </a:rPr>
              <a:t>Responsive – “that’s so 5 minutes ago.”</a:t>
            </a:r>
          </a:p>
          <a:p>
            <a:pPr eaLnBrk="1" hangingPunct="1">
              <a:spcBef>
                <a:spcPct val="0"/>
              </a:spcBef>
            </a:pPr>
            <a:endParaRPr lang="en-US" dirty="0" smtClean="0">
              <a:ea typeface="ＭＳ Ｐゴシック" pitchFamily="-84" charset="-128"/>
              <a:cs typeface="ＭＳ Ｐゴシック" pitchFamily="-84" charset="-128"/>
            </a:endParaRPr>
          </a:p>
          <a:p>
            <a:pPr eaLnBrk="1" hangingPunct="1">
              <a:spcBef>
                <a:spcPct val="0"/>
              </a:spcBef>
            </a:pPr>
            <a:r>
              <a:rPr lang="en-US" dirty="0" smtClean="0">
                <a:ea typeface="ＭＳ Ｐゴシック" pitchFamily="-84" charset="-128"/>
                <a:cs typeface="ＭＳ Ｐゴシック" pitchFamily="-84" charset="-128"/>
              </a:rPr>
              <a:t>“Nice” – </a:t>
            </a:r>
          </a:p>
          <a:p>
            <a:pPr eaLnBrk="1" hangingPunct="1">
              <a:spcBef>
                <a:spcPct val="0"/>
              </a:spcBef>
            </a:pPr>
            <a:endParaRPr lang="en-US" dirty="0" smtClean="0">
              <a:ea typeface="ＭＳ Ｐゴシック" pitchFamily="-84" charset="-128"/>
              <a:cs typeface="ＭＳ Ｐゴシック" pitchFamily="-84" charset="-128"/>
            </a:endParaRPr>
          </a:p>
          <a:p>
            <a:pPr eaLnBrk="1" hangingPunct="1">
              <a:spcBef>
                <a:spcPct val="0"/>
              </a:spcBef>
            </a:pPr>
            <a:r>
              <a:rPr lang="en-US" dirty="0" smtClean="0">
                <a:ea typeface="ＭＳ Ｐゴシック" pitchFamily="-84" charset="-128"/>
                <a:cs typeface="ＭＳ Ｐゴシック" pitchFamily="-84" charset="-128"/>
              </a:rPr>
              <a:t>FB: social portal – log in instead of IM or talking to 100s of people they know.  Don’t have to send out photo albums.</a:t>
            </a:r>
          </a:p>
          <a:p>
            <a:pPr eaLnBrk="1" hangingPunct="1">
              <a:spcBef>
                <a:spcPct val="0"/>
              </a:spcBef>
            </a:pPr>
            <a:r>
              <a:rPr lang="en-US" dirty="0" smtClean="0">
                <a:ea typeface="ＭＳ Ｐゴシック" pitchFamily="-84" charset="-128"/>
                <a:cs typeface="ＭＳ Ｐゴシック" pitchFamily="-84" charset="-128"/>
              </a:rPr>
              <a:t>Twitter: instantaneous, podium</a:t>
            </a:r>
          </a:p>
          <a:p>
            <a:pPr eaLnBrk="1" hangingPunct="1">
              <a:spcBef>
                <a:spcPct val="0"/>
              </a:spcBef>
            </a:pPr>
            <a:r>
              <a:rPr lang="en-US" dirty="0" smtClean="0">
                <a:ea typeface="ＭＳ Ｐゴシック" pitchFamily="-84" charset="-128"/>
                <a:cs typeface="ＭＳ Ｐゴシック" pitchFamily="-84" charset="-128"/>
              </a:rPr>
              <a:t>Diff </a:t>
            </a:r>
            <a:r>
              <a:rPr lang="en-US" dirty="0" err="1" smtClean="0">
                <a:ea typeface="ＭＳ Ｐゴシック" pitchFamily="-84" charset="-128"/>
                <a:cs typeface="ＭＳ Ｐゴシック" pitchFamily="-84" charset="-128"/>
              </a:rPr>
              <a:t>comm</a:t>
            </a:r>
            <a:r>
              <a:rPr lang="en-US" dirty="0" smtClean="0">
                <a:ea typeface="ＭＳ Ｐゴシック" pitchFamily="-84" charset="-128"/>
                <a:cs typeface="ＭＳ Ｐゴシック" pitchFamily="-84" charset="-128"/>
              </a:rPr>
              <a:t> styles for diff outlets – like bar vs. work vs. wedding vs. courtroom</a:t>
            </a:r>
          </a:p>
          <a:p>
            <a:pPr eaLnBrk="1" hangingPunct="1">
              <a:spcBef>
                <a:spcPct val="0"/>
              </a:spcBef>
            </a:pPr>
            <a:r>
              <a:rPr lang="en-US" dirty="0" smtClean="0">
                <a:ea typeface="ＭＳ Ｐゴシック" pitchFamily="-84" charset="-128"/>
                <a:cs typeface="ＭＳ Ｐゴシック" pitchFamily="-84" charset="-128"/>
              </a:rPr>
              <a:t>Goals: engage, ask questions, get amplified, get top of mind, be seen as value</a:t>
            </a:r>
          </a:p>
          <a:p>
            <a:pPr eaLnBrk="1" hangingPunct="1">
              <a:spcBef>
                <a:spcPct val="0"/>
              </a:spcBef>
            </a:pPr>
            <a:endParaRPr lang="en-US" dirty="0" smtClean="0">
              <a:ea typeface="ＭＳ Ｐゴシック" pitchFamily="-84" charset="-128"/>
              <a:cs typeface="ＭＳ Ｐゴシック" pitchFamily="-84" charset="-128"/>
            </a:endParaRPr>
          </a:p>
          <a:p>
            <a:pPr eaLnBrk="1" hangingPunct="1">
              <a:spcBef>
                <a:spcPct val="0"/>
              </a:spcBef>
            </a:pPr>
            <a:r>
              <a:rPr lang="en-US" dirty="0" smtClean="0">
                <a:ea typeface="ＭＳ Ｐゴシック" pitchFamily="-84" charset="-128"/>
                <a:cs typeface="ＭＳ Ｐゴシック" pitchFamily="-84" charset="-128"/>
              </a:rPr>
              <a:t>The tools are all friends – but we’re not playing telephone.</a:t>
            </a:r>
          </a:p>
          <a:p>
            <a:pPr eaLnBrk="1" hangingPunct="1">
              <a:spcBef>
                <a:spcPct val="0"/>
              </a:spcBef>
            </a:pPr>
            <a:endParaRPr lang="en-US" dirty="0" smtClean="0">
              <a:ea typeface="ＭＳ Ｐゴシック" pitchFamily="-84" charset="-128"/>
              <a:cs typeface="ＭＳ Ｐゴシック" pitchFamily="-84" charset="-128"/>
            </a:endParaRPr>
          </a:p>
          <a:p>
            <a:pPr eaLnBrk="1" hangingPunct="1">
              <a:spcBef>
                <a:spcPct val="0"/>
              </a:spcBef>
            </a:pPr>
            <a:r>
              <a:rPr lang="en-US" dirty="0" smtClean="0">
                <a:ea typeface="ＭＳ Ｐゴシック" pitchFamily="-84" charset="-128"/>
                <a:cs typeface="ＭＳ Ｐゴシック" pitchFamily="-84" charset="-128"/>
              </a:rPr>
              <a:t>Evaluation not just about meeting goals – about reaction from audience</a:t>
            </a:r>
          </a:p>
          <a:p>
            <a:pPr eaLnBrk="1" hangingPunct="1">
              <a:spcBef>
                <a:spcPct val="0"/>
              </a:spcBef>
            </a:pPr>
            <a:endParaRPr lang="en-US" dirty="0" smtClean="0">
              <a:ea typeface="ＭＳ Ｐゴシック" pitchFamily="-84" charset="-128"/>
              <a:cs typeface="ＭＳ Ｐゴシック" pitchFamily="-84" charset="-128"/>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lang="en-US" sz="1200" spc="150" dirty="0" smtClean="0"/>
              <a:t>Customer engagement is not the same as conversations</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lang="en-US" sz="1200" spc="150" dirty="0" smtClean="0"/>
              <a:t> - Don’t just say, act!</a:t>
            </a:r>
          </a:p>
          <a:p>
            <a:pPr marL="0" marR="0" lvl="0" indent="0" algn="l" defTabSz="914400" rtl="0" eaLnBrk="1" fontAlgn="auto" latinLnBrk="0" hangingPunct="1">
              <a:lnSpc>
                <a:spcPct val="100000"/>
              </a:lnSpc>
              <a:spcBef>
                <a:spcPct val="20000"/>
              </a:spcBef>
              <a:spcAft>
                <a:spcPts val="0"/>
              </a:spcAft>
              <a:buClr>
                <a:schemeClr val="accent1"/>
              </a:buClr>
              <a:buSzTx/>
              <a:buFontTx/>
              <a:buChar char="-"/>
              <a:tabLst/>
              <a:defRPr/>
            </a:pPr>
            <a:r>
              <a:rPr lang="en-US" sz="1200" spc="150" dirty="0" smtClean="0"/>
              <a:t>Focus on more than just transactions and specific interactions – need to manage the entire relationship</a:t>
            </a:r>
          </a:p>
          <a:p>
            <a:pPr marL="0" marR="0" lvl="0" indent="0" algn="l" defTabSz="914400" rtl="0" eaLnBrk="1" fontAlgn="auto" latinLnBrk="0" hangingPunct="1">
              <a:lnSpc>
                <a:spcPct val="100000"/>
              </a:lnSpc>
              <a:spcBef>
                <a:spcPct val="20000"/>
              </a:spcBef>
              <a:spcAft>
                <a:spcPts val="0"/>
              </a:spcAft>
              <a:buClr>
                <a:schemeClr val="accent1"/>
              </a:buClr>
              <a:buSzTx/>
              <a:buFontTx/>
              <a:buChar char="-"/>
              <a:tabLst/>
              <a:defRPr/>
            </a:pPr>
            <a:r>
              <a:rPr lang="en-US" sz="1200" spc="150" dirty="0" smtClean="0"/>
              <a:t>The act of working </a:t>
            </a:r>
            <a:r>
              <a:rPr lang="en-US" sz="1200" spc="150" dirty="0" err="1" smtClean="0"/>
              <a:t>wf</a:t>
            </a:r>
            <a:r>
              <a:rPr lang="en-US" sz="1200" spc="150" dirty="0" smtClean="0"/>
              <a:t> a consumer and an org or brand </a:t>
            </a:r>
            <a:r>
              <a:rPr lang="en-US" sz="1200" spc="150" dirty="0" err="1" smtClean="0"/>
              <a:t>interactivng</a:t>
            </a:r>
            <a:r>
              <a:rPr lang="en-US" sz="1200" spc="150" dirty="0" smtClean="0"/>
              <a:t> </a:t>
            </a:r>
            <a:r>
              <a:rPr lang="en-US" sz="1200" spc="150" dirty="0" err="1" smtClean="0"/>
              <a:t>witin</a:t>
            </a:r>
            <a:r>
              <a:rPr lang="en-US" sz="1200" spc="150" dirty="0" smtClean="0"/>
              <a:t> the consumer’s network of relevance.  - measure by takeaway value, </a:t>
            </a:r>
            <a:r>
              <a:rPr lang="en-US" sz="1200" spc="150" dirty="0" err="1" smtClean="0"/>
              <a:t>snetiment</a:t>
            </a:r>
            <a:r>
              <a:rPr lang="en-US" sz="1200" spc="150" dirty="0" smtClean="0"/>
              <a:t> and resulting actions following interaction not just communication/experiences that mean something, positive, worth sharing</a:t>
            </a:r>
          </a:p>
          <a:p>
            <a:pPr eaLnBrk="1" hangingPunct="1">
              <a:spcBef>
                <a:spcPct val="0"/>
              </a:spcBef>
            </a:pPr>
            <a:endParaRPr lang="en-US" dirty="0" smtClean="0">
              <a:ea typeface="ＭＳ Ｐゴシック" pitchFamily="-84" charset="-128"/>
              <a:cs typeface="ＭＳ Ｐゴシック" pitchFamily="-84" charset="-128"/>
            </a:endParaRPr>
          </a:p>
          <a:p>
            <a:pPr marR="0" lvl="0" algn="l" defTabSz="914400" rtl="0" eaLnBrk="1" fontAlgn="auto" latinLnBrk="0" hangingPunct="1">
              <a:lnSpc>
                <a:spcPct val="150000"/>
              </a:lnSpc>
              <a:spcBef>
                <a:spcPts val="336"/>
              </a:spcBef>
              <a:spcAft>
                <a:spcPts val="0"/>
              </a:spcAft>
              <a:buClr>
                <a:schemeClr val="tx1"/>
              </a:buClr>
              <a:buSzTx/>
              <a:tabLst/>
              <a:defRPr/>
            </a:pPr>
            <a:r>
              <a:rPr kumimoji="0" lang="en-US" sz="1200" b="0" i="0" u="none" strike="noStrike" kern="1200" cap="none" spc="150" normalizeH="0" noProof="0" dirty="0" smtClean="0">
                <a:ln>
                  <a:noFill/>
                </a:ln>
                <a:solidFill>
                  <a:schemeClr val="tx1"/>
                </a:solidFill>
                <a:effectLst/>
                <a:uLnTx/>
                <a:uFillTx/>
                <a:latin typeface="+mn-lt"/>
                <a:ea typeface="+mn-ea"/>
                <a:cs typeface="+mn-cs"/>
              </a:rPr>
              <a:t>REINVIGORAT</a:t>
            </a:r>
            <a:r>
              <a:rPr kumimoji="0" lang="en-US" sz="1200" b="0" i="0" u="none" strike="noStrike" kern="1200" cap="none" spc="150" normalizeH="0" baseline="0" noProof="0" dirty="0" smtClean="0">
                <a:ln>
                  <a:noFill/>
                </a:ln>
                <a:solidFill>
                  <a:schemeClr val="tx1"/>
                </a:solidFill>
                <a:effectLst/>
                <a:uLnTx/>
                <a:uFillTx/>
                <a:latin typeface="+mn-lt"/>
                <a:ea typeface="+mn-ea"/>
                <a:cs typeface="+mn-cs"/>
              </a:rPr>
              <a:t>E ALL CHANNELS   </a:t>
            </a:r>
            <a:r>
              <a:rPr kumimoji="0" lang="en-US" sz="1200" b="0" i="0" u="none" strike="noStrike" kern="1200" cap="none" spc="150" normalizeH="0" noProof="0" dirty="0" smtClean="0">
                <a:ln>
                  <a:noFill/>
                </a:ln>
                <a:solidFill>
                  <a:schemeClr val="tx1"/>
                </a:solidFill>
                <a:effectLst/>
                <a:uLnTx/>
                <a:uFillTx/>
                <a:latin typeface="+mn-lt"/>
                <a:ea typeface="+mn-ea"/>
                <a:cs typeface="+mn-cs"/>
              </a:rPr>
              <a:t>Tools</a:t>
            </a:r>
          </a:p>
          <a:p>
            <a:pPr marR="0" lvl="0" algn="l" defTabSz="914400" rtl="0" eaLnBrk="1" fontAlgn="auto" latinLnBrk="0" hangingPunct="1">
              <a:lnSpc>
                <a:spcPct val="150000"/>
              </a:lnSpc>
              <a:spcBef>
                <a:spcPts val="336"/>
              </a:spcBef>
              <a:spcAft>
                <a:spcPts val="0"/>
              </a:spcAft>
              <a:buClr>
                <a:schemeClr val="tx1"/>
              </a:buClr>
              <a:buSzTx/>
              <a:buFont typeface="Arial"/>
              <a:buChar char="•"/>
              <a:tabLst/>
              <a:defRPr/>
            </a:pPr>
            <a:r>
              <a:rPr kumimoji="0" lang="en-US" sz="1200" b="0" i="0" u="none" strike="noStrike" kern="1200" cap="none" spc="150" normalizeH="0" baseline="0" noProof="0" dirty="0" smtClean="0">
                <a:ln>
                  <a:noFill/>
                </a:ln>
                <a:solidFill>
                  <a:schemeClr val="tx1"/>
                </a:solidFill>
                <a:effectLst/>
                <a:uLnTx/>
                <a:uFillTx/>
                <a:latin typeface="+mn-lt"/>
                <a:ea typeface="+mn-ea"/>
                <a:cs typeface="+mn-cs"/>
              </a:rPr>
              <a:t> All social media is NOT the same</a:t>
            </a:r>
            <a:endParaRPr lang="en-US" sz="1200" spc="150" noProof="0" dirty="0" smtClean="0"/>
          </a:p>
          <a:p>
            <a:pPr marR="0" lvl="0" algn="l" defTabSz="914400" rtl="0" eaLnBrk="1" fontAlgn="auto" latinLnBrk="0" hangingPunct="1">
              <a:lnSpc>
                <a:spcPct val="150000"/>
              </a:lnSpc>
              <a:spcBef>
                <a:spcPts val="336"/>
              </a:spcBef>
              <a:spcAft>
                <a:spcPts val="0"/>
              </a:spcAft>
              <a:buClr>
                <a:schemeClr val="tx1"/>
              </a:buClr>
              <a:buSzTx/>
              <a:buFont typeface="Arial"/>
              <a:buChar char="•"/>
              <a:tabLst/>
              <a:defRPr/>
            </a:pPr>
            <a:r>
              <a:rPr kumimoji="0" lang="en-US" sz="1200" b="0" i="0" u="none" strike="noStrike" kern="1200" cap="none" spc="150" normalizeH="0" dirty="0" smtClean="0">
                <a:ln>
                  <a:noFill/>
                </a:ln>
                <a:solidFill>
                  <a:srgbClr val="FFFFFF"/>
                </a:solidFill>
                <a:effectLst/>
                <a:uLnTx/>
                <a:uFillTx/>
                <a:latin typeface="+mn-lt"/>
                <a:ea typeface="+mn-ea"/>
                <a:cs typeface="+mn-cs"/>
              </a:rPr>
              <a:t> </a:t>
            </a:r>
            <a:r>
              <a:rPr kumimoji="0" lang="en-US" sz="1200" b="0" i="0" u="none" strike="noStrike" kern="1200" cap="none" spc="100" normalizeH="0" baseline="0" noProof="0" dirty="0" smtClean="0">
                <a:ln>
                  <a:noFill/>
                </a:ln>
                <a:solidFill>
                  <a:srgbClr val="FFFFFF"/>
                </a:solidFill>
                <a:effectLst/>
                <a:uLnTx/>
                <a:uFillTx/>
                <a:latin typeface="+mn-lt"/>
                <a:ea typeface="+mn-ea"/>
                <a:cs typeface="+mn-cs"/>
              </a:rPr>
              <a:t>Bi-directional</a:t>
            </a:r>
            <a:endParaRPr lang="en-US" sz="1200" spc="100" noProof="0" dirty="0" smtClean="0">
              <a:solidFill>
                <a:srgbClr val="FFFFFF"/>
              </a:solidFill>
            </a:endParaRPr>
          </a:p>
          <a:p>
            <a:pPr marR="0" lvl="0" algn="l" defTabSz="914400" rtl="0" eaLnBrk="1" fontAlgn="auto" latinLnBrk="0" hangingPunct="1">
              <a:lnSpc>
                <a:spcPct val="150000"/>
              </a:lnSpc>
              <a:spcBef>
                <a:spcPts val="336"/>
              </a:spcBef>
              <a:spcAft>
                <a:spcPts val="0"/>
              </a:spcAft>
              <a:buClr>
                <a:schemeClr val="tx1"/>
              </a:buClr>
              <a:buSzTx/>
              <a:buFont typeface="Arial"/>
              <a:buChar char="•"/>
              <a:tabLst/>
              <a:defRPr/>
            </a:pPr>
            <a:r>
              <a:rPr kumimoji="0" lang="en-US" sz="1200" b="0" i="0" u="none" strike="noStrike" kern="1200" cap="none" spc="100" normalizeH="0" dirty="0" smtClean="0">
                <a:ln>
                  <a:noFill/>
                </a:ln>
                <a:solidFill>
                  <a:srgbClr val="FFFFFF"/>
                </a:solidFill>
                <a:effectLst/>
                <a:uLnTx/>
                <a:uFillTx/>
                <a:latin typeface="+mn-lt"/>
                <a:ea typeface="+mn-ea"/>
                <a:cs typeface="+mn-cs"/>
              </a:rPr>
              <a:t> </a:t>
            </a:r>
            <a:r>
              <a:rPr kumimoji="0" lang="en-US" sz="1200" b="0" i="0" u="none" strike="noStrike" kern="1200" cap="none" spc="150" normalizeH="0" baseline="0" noProof="0" dirty="0" smtClean="0">
                <a:ln>
                  <a:noFill/>
                </a:ln>
                <a:solidFill>
                  <a:schemeClr val="tx1"/>
                </a:solidFill>
                <a:effectLst/>
                <a:uLnTx/>
                <a:uFillTx/>
                <a:latin typeface="+mn-lt"/>
                <a:ea typeface="+mn-ea"/>
                <a:cs typeface="+mn-cs"/>
              </a:rPr>
              <a:t>Social, mobile, web, “local”</a:t>
            </a:r>
            <a:endParaRPr kumimoji="0" lang="en-US" sz="1200" b="0" i="1" u="none" strike="noStrike" kern="1200" cap="none" spc="100" normalizeH="0" baseline="0" noProof="0" dirty="0" smtClean="0">
              <a:ln>
                <a:noFill/>
              </a:ln>
              <a:solidFill>
                <a:srgbClr val="FFFFFF"/>
              </a:solidFill>
              <a:effectLst/>
              <a:uLnTx/>
              <a:uFillTx/>
              <a:latin typeface="+mn-lt"/>
              <a:ea typeface="+mn-ea"/>
              <a:cs typeface="+mn-cs"/>
            </a:endParaRPr>
          </a:p>
          <a:p>
            <a:pPr eaLnBrk="1" hangingPunct="1">
              <a:spcBef>
                <a:spcPct val="0"/>
              </a:spcBef>
            </a:pPr>
            <a:endParaRPr lang="en-US" dirty="0" smtClean="0">
              <a:ea typeface="ＭＳ Ｐゴシック" pitchFamily="-84" charset="-128"/>
              <a:cs typeface="ＭＳ Ｐゴシック" pitchFamily="-84" charset="-128"/>
            </a:endParaRPr>
          </a:p>
          <a:p>
            <a:pPr eaLnBrk="1" hangingPunct="1">
              <a:spcBef>
                <a:spcPct val="0"/>
              </a:spcBef>
            </a:pPr>
            <a:endParaRPr lang="en-US" dirty="0" smtClean="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431B6868-E69F-437F-A195-C07954C973AA}"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Bobby- ACG – let’s not do anything- but let’s promote this event,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0" dirty="0" smtClean="0"/>
              <a:t> Content results take time</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1200" b="0" i="0" u="none" strike="noStrike" kern="1200" cap="none" spc="150" normalizeH="0" baseline="0" noProof="0" dirty="0" smtClean="0">
                <a:ln>
                  <a:noFill/>
                </a:ln>
                <a:solidFill>
                  <a:schemeClr val="tx1"/>
                </a:solidFill>
                <a:effectLst/>
                <a:uLnTx/>
                <a:uFillTx/>
                <a:latin typeface="+mn-lt"/>
                <a:ea typeface="+mn-ea"/>
                <a:cs typeface="+mn-cs"/>
              </a:rPr>
              <a:t>Boosts search engine results</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lang="en-US" sz="1200" spc="150" noProof="0" dirty="0" smtClean="0"/>
              <a:t>C</a:t>
            </a:r>
            <a:r>
              <a:rPr kumimoji="0" lang="en-US" sz="1200" b="0" i="0" u="none" strike="noStrike" kern="1200" cap="none" spc="150" normalizeH="0" baseline="0" noProof="0" dirty="0" smtClean="0">
                <a:ln>
                  <a:noFill/>
                </a:ln>
                <a:solidFill>
                  <a:schemeClr val="tx1"/>
                </a:solidFill>
                <a:effectLst/>
                <a:uLnTx/>
                <a:uFillTx/>
                <a:latin typeface="+mn-lt"/>
                <a:ea typeface="+mn-ea"/>
                <a:cs typeface="+mn-cs"/>
              </a:rPr>
              <a:t>ompliments marketing,</a:t>
            </a:r>
            <a:r>
              <a:rPr kumimoji="0" lang="en-US" sz="1200" b="0" i="0" u="none" strike="noStrike" kern="1200" cap="none" spc="150" normalizeH="0" noProof="0" dirty="0" smtClean="0">
                <a:ln>
                  <a:noFill/>
                </a:ln>
                <a:solidFill>
                  <a:schemeClr val="tx1"/>
                </a:solidFill>
                <a:effectLst/>
                <a:uLnTx/>
                <a:uFillTx/>
                <a:latin typeface="+mn-lt"/>
                <a:ea typeface="+mn-ea"/>
                <a:cs typeface="+mn-cs"/>
              </a:rPr>
              <a:t> </a:t>
            </a:r>
            <a:r>
              <a:rPr kumimoji="0" lang="en-US" sz="1200" b="0" i="0" u="none" strike="noStrike" kern="1200" cap="none" spc="150" normalizeH="0" baseline="0" noProof="0" dirty="0" smtClean="0">
                <a:ln>
                  <a:noFill/>
                </a:ln>
                <a:solidFill>
                  <a:schemeClr val="tx1"/>
                </a:solidFill>
                <a:effectLst/>
                <a:uLnTx/>
                <a:uFillTx/>
                <a:latin typeface="+mn-lt"/>
                <a:ea typeface="+mn-ea"/>
                <a:cs typeface="+mn-cs"/>
              </a:rPr>
              <a:t>sales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Plan time</a:t>
            </a:r>
            <a:r>
              <a:rPr lang="en-US" baseline="0" dirty="0" smtClean="0"/>
              <a:t> and methods to gather content</a:t>
            </a:r>
          </a:p>
          <a:p>
            <a:r>
              <a:rPr lang="en-US" baseline="0" dirty="0" smtClean="0"/>
              <a:t>What kind of content</a:t>
            </a:r>
          </a:p>
          <a:p>
            <a:pPr marL="228600" indent="-228600">
              <a:buAutoNum type="arabicPeriod"/>
            </a:pPr>
            <a:r>
              <a:rPr lang="en-US" baseline="0" dirty="0" smtClean="0"/>
              <a:t>Engaging</a:t>
            </a:r>
          </a:p>
          <a:p>
            <a:pPr marL="228600" indent="-228600">
              <a:buAutoNum type="arabicPeriod"/>
            </a:pPr>
            <a:r>
              <a:rPr lang="en-US" baseline="0" dirty="0" smtClean="0"/>
              <a:t>Campaigning (taking action)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R="0" lvl="0" algn="l" defTabSz="914400" rtl="0" eaLnBrk="1" fontAlgn="auto" latinLnBrk="0" hangingPunct="1">
              <a:lnSpc>
                <a:spcPct val="150000"/>
              </a:lnSpc>
              <a:spcBef>
                <a:spcPts val="336"/>
              </a:spcBef>
              <a:spcAft>
                <a:spcPts val="0"/>
              </a:spcAft>
              <a:buClr>
                <a:schemeClr val="tx1"/>
              </a:buClr>
              <a:buSzTx/>
              <a:tabLst/>
              <a:defRPr/>
            </a:pPr>
            <a:r>
              <a:rPr kumimoji="0" lang="en-US" sz="1200" b="0" i="0" u="none" strike="noStrike" kern="1200" cap="none" spc="150" normalizeH="0" noProof="0" dirty="0" smtClean="0">
                <a:ln>
                  <a:noFill/>
                </a:ln>
                <a:solidFill>
                  <a:schemeClr val="tx1"/>
                </a:solidFill>
                <a:effectLst/>
                <a:uLnTx/>
                <a:uFillTx/>
                <a:latin typeface="+mn-lt"/>
                <a:ea typeface="+mn-ea"/>
                <a:cs typeface="+mn-cs"/>
              </a:rPr>
              <a:t>Tools</a:t>
            </a:r>
          </a:p>
          <a:p>
            <a:pPr marR="0" lvl="0" algn="l" defTabSz="914400" rtl="0" eaLnBrk="1" fontAlgn="auto" latinLnBrk="0" hangingPunct="1">
              <a:lnSpc>
                <a:spcPct val="150000"/>
              </a:lnSpc>
              <a:spcBef>
                <a:spcPts val="336"/>
              </a:spcBef>
              <a:spcAft>
                <a:spcPts val="0"/>
              </a:spcAft>
              <a:buClr>
                <a:schemeClr val="tx1"/>
              </a:buClr>
              <a:buSzTx/>
              <a:buFont typeface="Arial"/>
              <a:buChar char="•"/>
              <a:tabLst/>
              <a:defRPr/>
            </a:pPr>
            <a:r>
              <a:rPr kumimoji="0" lang="en-US" sz="1200" b="0" i="0" u="none" strike="noStrike" kern="1200" cap="none" spc="150" normalizeH="0" baseline="0" noProof="0" dirty="0" smtClean="0">
                <a:ln>
                  <a:noFill/>
                </a:ln>
                <a:solidFill>
                  <a:schemeClr val="tx1"/>
                </a:solidFill>
                <a:effectLst/>
                <a:uLnTx/>
                <a:uFillTx/>
                <a:latin typeface="+mn-lt"/>
                <a:ea typeface="+mn-ea"/>
                <a:cs typeface="+mn-cs"/>
              </a:rPr>
              <a:t> All social media is NOT the same</a:t>
            </a:r>
            <a:endParaRPr lang="en-US" sz="1200" spc="150" noProof="0" dirty="0" smtClean="0"/>
          </a:p>
          <a:p>
            <a:pPr marR="0" lvl="0" algn="l" defTabSz="914400" rtl="0" eaLnBrk="1" fontAlgn="auto" latinLnBrk="0" hangingPunct="1">
              <a:lnSpc>
                <a:spcPct val="150000"/>
              </a:lnSpc>
              <a:spcBef>
                <a:spcPts val="336"/>
              </a:spcBef>
              <a:spcAft>
                <a:spcPts val="0"/>
              </a:spcAft>
              <a:buClr>
                <a:schemeClr val="tx1"/>
              </a:buClr>
              <a:buSzTx/>
              <a:buFont typeface="Arial"/>
              <a:buChar char="•"/>
              <a:tabLst/>
              <a:defRPr/>
            </a:pPr>
            <a:r>
              <a:rPr kumimoji="0" lang="en-US" sz="1200" b="0" i="0" u="none" strike="noStrike" kern="1200" cap="none" spc="150" normalizeH="0" dirty="0" smtClean="0">
                <a:ln>
                  <a:noFill/>
                </a:ln>
                <a:solidFill>
                  <a:srgbClr val="FFFFFF"/>
                </a:solidFill>
                <a:effectLst/>
                <a:uLnTx/>
                <a:uFillTx/>
                <a:latin typeface="+mn-lt"/>
                <a:ea typeface="+mn-ea"/>
                <a:cs typeface="+mn-cs"/>
              </a:rPr>
              <a:t> </a:t>
            </a:r>
            <a:r>
              <a:rPr kumimoji="0" lang="en-US" sz="1200" b="0" i="0" u="none" strike="noStrike" kern="1200" cap="none" spc="100" normalizeH="0" baseline="0" noProof="0" dirty="0" smtClean="0">
                <a:ln>
                  <a:noFill/>
                </a:ln>
                <a:solidFill>
                  <a:srgbClr val="FFFFFF"/>
                </a:solidFill>
                <a:effectLst/>
                <a:uLnTx/>
                <a:uFillTx/>
                <a:latin typeface="+mn-lt"/>
                <a:ea typeface="+mn-ea"/>
                <a:cs typeface="+mn-cs"/>
              </a:rPr>
              <a:t>Bi-directional</a:t>
            </a:r>
            <a:endParaRPr lang="en-US" sz="1200" spc="100" noProof="0" dirty="0" smtClean="0">
              <a:solidFill>
                <a:srgbClr val="FFFFFF"/>
              </a:solidFill>
            </a:endParaRPr>
          </a:p>
          <a:p>
            <a:pPr marR="0" lvl="0" algn="l" defTabSz="914400" rtl="0" eaLnBrk="1" fontAlgn="auto" latinLnBrk="0" hangingPunct="1">
              <a:lnSpc>
                <a:spcPct val="150000"/>
              </a:lnSpc>
              <a:spcBef>
                <a:spcPts val="336"/>
              </a:spcBef>
              <a:spcAft>
                <a:spcPts val="0"/>
              </a:spcAft>
              <a:buClr>
                <a:schemeClr val="tx1"/>
              </a:buClr>
              <a:buSzTx/>
              <a:buFont typeface="Arial"/>
              <a:buChar char="•"/>
              <a:tabLst/>
              <a:defRPr/>
            </a:pPr>
            <a:r>
              <a:rPr kumimoji="0" lang="en-US" sz="1200" b="0" i="0" u="none" strike="noStrike" kern="1200" cap="none" spc="100" normalizeH="0" dirty="0" smtClean="0">
                <a:ln>
                  <a:noFill/>
                </a:ln>
                <a:solidFill>
                  <a:srgbClr val="FFFFFF"/>
                </a:solidFill>
                <a:effectLst/>
                <a:uLnTx/>
                <a:uFillTx/>
                <a:latin typeface="+mn-lt"/>
                <a:ea typeface="+mn-ea"/>
                <a:cs typeface="+mn-cs"/>
              </a:rPr>
              <a:t> </a:t>
            </a:r>
            <a:r>
              <a:rPr kumimoji="0" lang="en-US" sz="1200" b="0" i="0" u="none" strike="noStrike" kern="1200" cap="none" spc="150" normalizeH="0" baseline="0" noProof="0" dirty="0" smtClean="0">
                <a:ln>
                  <a:noFill/>
                </a:ln>
                <a:solidFill>
                  <a:schemeClr val="tx1"/>
                </a:solidFill>
                <a:effectLst/>
                <a:uLnTx/>
                <a:uFillTx/>
                <a:latin typeface="+mn-lt"/>
                <a:ea typeface="+mn-ea"/>
                <a:cs typeface="+mn-cs"/>
              </a:rPr>
              <a:t>Social, mobile, web, “local”</a:t>
            </a:r>
            <a:endParaRPr kumimoji="0" lang="en-US" sz="1200" b="0" i="1" u="none" strike="noStrike" kern="1200" cap="none" spc="100" normalizeH="0" baseline="0" noProof="0" dirty="0" smtClean="0">
              <a:ln>
                <a:noFill/>
              </a:ln>
              <a:solidFill>
                <a:srgbClr val="FFFFFF"/>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eaLnBrk="1" hangingPunct="1">
              <a:spcBef>
                <a:spcPct val="0"/>
              </a:spcBef>
            </a:pPr>
            <a:r>
              <a:rPr lang="en-US" dirty="0" smtClean="0">
                <a:ea typeface="ＭＳ Ｐゴシック" pitchFamily="-84" charset="-128"/>
                <a:cs typeface="ＭＳ Ｐゴシック" pitchFamily="-84" charset="-128"/>
              </a:rPr>
              <a:t>Of value and interest</a:t>
            </a:r>
          </a:p>
          <a:p>
            <a:pPr eaLnBrk="1" hangingPunct="1">
              <a:spcBef>
                <a:spcPct val="0"/>
              </a:spcBef>
            </a:pPr>
            <a:r>
              <a:rPr lang="en-US" dirty="0" smtClean="0">
                <a:ea typeface="ＭＳ Ｐゴシック" pitchFamily="-84" charset="-128"/>
                <a:cs typeface="ＭＳ Ｐゴシック" pitchFamily="-84" charset="-128"/>
              </a:rPr>
              <a:t>“Content curator”</a:t>
            </a:r>
          </a:p>
          <a:p>
            <a:pPr eaLnBrk="1" hangingPunct="1">
              <a:spcBef>
                <a:spcPct val="0"/>
              </a:spcBef>
            </a:pPr>
            <a:r>
              <a:rPr lang="en-US" dirty="0" smtClean="0">
                <a:ea typeface="ＭＳ Ｐゴシック" pitchFamily="-84" charset="-128"/>
                <a:cs typeface="ＭＳ Ｐゴシック" pitchFamily="-84" charset="-128"/>
              </a:rPr>
              <a:t>Person, with a personality</a:t>
            </a:r>
          </a:p>
          <a:p>
            <a:endParaRPr lang="en-US" dirty="0" smtClean="0"/>
          </a:p>
          <a:p>
            <a:r>
              <a:rPr lang="en-US" dirty="0" smtClean="0"/>
              <a:t>Use content from donors, promote sponsors, supporters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1B6868-E69F-437F-A195-C07954C973A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dirty="0" smtClean="0">
                <a:ea typeface="+mn-ea"/>
                <a:cs typeface="+mn-cs"/>
              </a:rPr>
              <a:t>Only thing missing is the HOW/WHERE </a:t>
            </a:r>
          </a:p>
          <a:p>
            <a:pPr>
              <a:defRPr/>
            </a:pPr>
            <a:r>
              <a:rPr lang="en-US" dirty="0" smtClean="0">
                <a:ea typeface="+mn-ea"/>
                <a:cs typeface="+mn-cs"/>
              </a:rPr>
              <a:t>TADA</a:t>
            </a:r>
          </a:p>
          <a:p>
            <a:pPr>
              <a:defRPr/>
            </a:pPr>
            <a:endParaRPr lang="en-US" dirty="0" smtClean="0">
              <a:ea typeface="+mn-ea"/>
              <a:cs typeface="+mn-cs"/>
            </a:endParaRPr>
          </a:p>
          <a:p>
            <a:pPr marL="349827" lvl="1" indent="-349827">
              <a:buFontTx/>
              <a:buChar char="•"/>
              <a:defRPr/>
            </a:pPr>
            <a:r>
              <a:rPr lang="en-US" dirty="0" smtClean="0">
                <a:ea typeface="+mn-ea"/>
              </a:rPr>
              <a:t>Unlike one person giving the final approval, social media allows everyone to take part in promoting something.</a:t>
            </a:r>
          </a:p>
          <a:p>
            <a:pPr marL="349827" lvl="1" indent="-349827">
              <a:buFontTx/>
              <a:buChar char="•"/>
              <a:defRPr/>
            </a:pPr>
            <a:r>
              <a:rPr lang="en-US" dirty="0" smtClean="0">
                <a:ea typeface="+mn-ea"/>
              </a:rPr>
              <a:t>Just learn more about your consumers focus on people, enable great storytelling, create great experiences Personal, brand experience and story</a:t>
            </a:r>
          </a:p>
          <a:p>
            <a:pPr marL="349827" lvl="1" indent="-349827">
              <a:buFontTx/>
              <a:buChar char="•"/>
              <a:defRPr/>
            </a:pPr>
            <a:r>
              <a:rPr lang="en-US" dirty="0" smtClean="0">
                <a:ea typeface="+mn-ea"/>
              </a:rPr>
              <a:t>Engage</a:t>
            </a:r>
          </a:p>
          <a:p>
            <a:pPr marL="349827" lvl="1" indent="-349827">
              <a:buFontTx/>
              <a:buChar char="•"/>
              <a:defRPr/>
            </a:pPr>
            <a:r>
              <a:rPr lang="en-US" dirty="0" smtClean="0">
                <a:ea typeface="+mn-ea"/>
              </a:rPr>
              <a:t>Invest time and money to moderate the community</a:t>
            </a:r>
          </a:p>
          <a:p>
            <a:pPr marL="349827" lvl="1" indent="-349827">
              <a:defRPr/>
            </a:pPr>
            <a:endParaRPr lang="en-US" dirty="0" smtClean="0">
              <a:ea typeface="+mn-ea"/>
            </a:endParaRPr>
          </a:p>
          <a:p>
            <a:pPr eaLnBrk="1" hangingPunct="1">
              <a:defRPr/>
            </a:pPr>
            <a:r>
              <a:rPr lang="en-US" dirty="0" smtClean="0"/>
              <a:t>Business from family</a:t>
            </a:r>
          </a:p>
          <a:p>
            <a:pPr eaLnBrk="1" hangingPunct="1">
              <a:defRPr/>
            </a:pPr>
            <a:r>
              <a:rPr lang="en-US" dirty="0" smtClean="0"/>
              <a:t>Brands as personal</a:t>
            </a:r>
          </a:p>
          <a:p>
            <a:pPr eaLnBrk="1" hangingPunct="1">
              <a:defRPr/>
            </a:pPr>
            <a:r>
              <a:rPr lang="en-US" dirty="0" smtClean="0"/>
              <a:t> </a:t>
            </a:r>
          </a:p>
          <a:p>
            <a:pPr eaLnBrk="1" hangingPunct="1">
              <a:defRPr/>
            </a:pPr>
            <a:r>
              <a:rPr lang="en-US" dirty="0" smtClean="0"/>
              <a:t>Model – law firm</a:t>
            </a:r>
          </a:p>
          <a:p>
            <a:pPr eaLnBrk="1" hangingPunct="1">
              <a:defRPr/>
            </a:pPr>
            <a:r>
              <a:rPr lang="en-US" dirty="0" smtClean="0"/>
              <a:t>Diff depts. – </a:t>
            </a:r>
          </a:p>
          <a:p>
            <a:pPr eaLnBrk="1" hangingPunct="1">
              <a:defRPr/>
            </a:pPr>
            <a:r>
              <a:rPr lang="en-US" dirty="0" smtClean="0"/>
              <a:t>Imagine a law firm with 50 people 5 </a:t>
            </a:r>
            <a:r>
              <a:rPr lang="en-US" dirty="0" err="1" smtClean="0"/>
              <a:t>depts</a:t>
            </a:r>
            <a:endParaRPr lang="en-US" dirty="0" smtClean="0"/>
          </a:p>
          <a:p>
            <a:pPr eaLnBrk="1" hangingPunct="1">
              <a:defRPr/>
            </a:pPr>
            <a:r>
              <a:rPr lang="en-US" dirty="0" smtClean="0"/>
              <a:t>What did they do?</a:t>
            </a:r>
          </a:p>
          <a:p>
            <a:pPr eaLnBrk="1" hangingPunct="1">
              <a:defRPr/>
            </a:pPr>
            <a:r>
              <a:rPr lang="en-US" dirty="0" smtClean="0"/>
              <a:t>Sponsor conf</a:t>
            </a:r>
          </a:p>
          <a:p>
            <a:pPr eaLnBrk="1" hangingPunct="1">
              <a:defRPr/>
            </a:pPr>
            <a:r>
              <a:rPr lang="en-US" dirty="0" smtClean="0"/>
              <a:t>Colors name</a:t>
            </a:r>
          </a:p>
          <a:p>
            <a:pPr eaLnBrk="1" hangingPunct="1">
              <a:defRPr/>
            </a:pPr>
            <a:r>
              <a:rPr lang="en-US" dirty="0" smtClean="0"/>
              <a:t>In addition</a:t>
            </a:r>
          </a:p>
          <a:p>
            <a:pPr eaLnBrk="1" hangingPunct="1">
              <a:defRPr/>
            </a:pPr>
            <a:r>
              <a:rPr lang="en-US" dirty="0" smtClean="0"/>
              <a:t>Individuals at firms, in different depts.</a:t>
            </a:r>
          </a:p>
          <a:p>
            <a:pPr eaLnBrk="1" hangingPunct="1">
              <a:defRPr/>
            </a:pPr>
            <a:r>
              <a:rPr lang="en-US" dirty="0" smtClean="0"/>
              <a:t>Experts in that area</a:t>
            </a:r>
          </a:p>
          <a:p>
            <a:pPr eaLnBrk="1" hangingPunct="1">
              <a:defRPr/>
            </a:pPr>
            <a:r>
              <a:rPr lang="en-US" dirty="0" smtClean="0"/>
              <a:t>Talking as the expert – with that person’s name</a:t>
            </a:r>
          </a:p>
          <a:p>
            <a:pPr eaLnBrk="1" hangingPunct="1">
              <a:defRPr/>
            </a:pPr>
            <a:r>
              <a:rPr lang="en-US" dirty="0" smtClean="0"/>
              <a:t>Bring them to the law firm</a:t>
            </a:r>
          </a:p>
          <a:p>
            <a:pPr eaLnBrk="1" hangingPunct="1">
              <a:defRPr/>
            </a:pPr>
            <a:r>
              <a:rPr lang="en-US" dirty="0" smtClean="0"/>
              <a:t> </a:t>
            </a:r>
            <a:endParaRPr lang="en-US" dirty="0" smtClean="0">
              <a:ea typeface="+mn-ea"/>
            </a:endParaRPr>
          </a:p>
          <a:p>
            <a:pPr>
              <a:defRPr/>
            </a:pPr>
            <a:r>
              <a:rPr lang="en-US" b="1" dirty="0" smtClean="0">
                <a:ea typeface="+mn-ea"/>
                <a:cs typeface="+mn-cs"/>
              </a:rPr>
              <a:t>Technology aversion disorder</a:t>
            </a:r>
          </a:p>
          <a:p>
            <a:pPr>
              <a:defRPr/>
            </a:pPr>
            <a:r>
              <a:rPr lang="en-US" dirty="0" smtClean="0">
                <a:ea typeface="+mn-ea"/>
                <a:cs typeface="+mn-cs"/>
              </a:rPr>
              <a:t>Primarily affects baby boomers (some gen </a:t>
            </a:r>
            <a:r>
              <a:rPr lang="en-US" dirty="0" err="1" smtClean="0">
                <a:ea typeface="+mn-ea"/>
                <a:cs typeface="+mn-cs"/>
              </a:rPr>
              <a:t>Xers</a:t>
            </a:r>
            <a:r>
              <a:rPr lang="en-US" dirty="0" smtClean="0">
                <a:ea typeface="+mn-ea"/>
                <a:cs typeface="+mn-cs"/>
              </a:rPr>
              <a:t> and </a:t>
            </a:r>
            <a:r>
              <a:rPr lang="en-US" dirty="0" err="1" smtClean="0">
                <a:ea typeface="+mn-ea"/>
                <a:cs typeface="+mn-cs"/>
              </a:rPr>
              <a:t>millenials</a:t>
            </a:r>
            <a:r>
              <a:rPr lang="en-US" dirty="0" smtClean="0">
                <a:ea typeface="+mn-ea"/>
                <a:cs typeface="+mn-cs"/>
              </a:rPr>
              <a:t>)</a:t>
            </a:r>
          </a:p>
          <a:p>
            <a:pPr>
              <a:defRPr/>
            </a:pPr>
            <a:r>
              <a:rPr lang="en-US" dirty="0" smtClean="0">
                <a:ea typeface="+mn-ea"/>
                <a:cs typeface="+mn-cs"/>
              </a:rPr>
              <a:t>Whose affected by it</a:t>
            </a:r>
          </a:p>
          <a:p>
            <a:pPr>
              <a:defRPr/>
            </a:pPr>
            <a:r>
              <a:rPr lang="en-US" dirty="0" smtClean="0">
                <a:ea typeface="+mn-ea"/>
                <a:cs typeface="+mn-cs"/>
              </a:rPr>
              <a:t>Vs. who is donating to fix it</a:t>
            </a:r>
          </a:p>
          <a:p>
            <a:pPr>
              <a:defRPr/>
            </a:pPr>
            <a:r>
              <a:rPr lang="en-US" dirty="0" smtClean="0">
                <a:ea typeface="+mn-ea"/>
                <a:cs typeface="+mn-cs"/>
              </a:rPr>
              <a:t>Where are they why this appeals to them</a:t>
            </a:r>
          </a:p>
          <a:p>
            <a:pPr>
              <a:defRPr/>
            </a:pPr>
            <a:r>
              <a:rPr lang="en-US" dirty="0" smtClean="0">
                <a:ea typeface="+mn-ea"/>
                <a:cs typeface="+mn-cs"/>
              </a:rPr>
              <a:t>What appeals to them, what else are they interested in</a:t>
            </a:r>
          </a:p>
          <a:p>
            <a:pPr>
              <a:defRPr/>
            </a:pPr>
            <a:r>
              <a:rPr lang="en-US" dirty="0" smtClean="0">
                <a:ea typeface="+mn-ea"/>
                <a:cs typeface="+mn-cs"/>
              </a:rPr>
              <a:t>How do we keep them interested</a:t>
            </a:r>
          </a:p>
          <a:p>
            <a:pPr>
              <a:defRPr/>
            </a:pPr>
            <a:r>
              <a:rPr lang="en-US" dirty="0" smtClean="0">
                <a:ea typeface="+mn-ea"/>
                <a:cs typeface="+mn-cs"/>
              </a:rPr>
              <a:t>Hypothetical disorder</a:t>
            </a:r>
          </a:p>
          <a:p>
            <a:pPr>
              <a:defRPr/>
            </a:pPr>
            <a:r>
              <a:rPr lang="en-US" dirty="0" smtClean="0">
                <a:ea typeface="+mn-ea"/>
                <a:cs typeface="+mn-cs"/>
              </a:rPr>
              <a:t>Trend – campaign</a:t>
            </a:r>
          </a:p>
          <a:p>
            <a:pPr>
              <a:defRPr/>
            </a:pPr>
            <a:r>
              <a:rPr lang="en-US" dirty="0" smtClean="0">
                <a:ea typeface="+mn-ea"/>
                <a:cs typeface="+mn-cs"/>
              </a:rPr>
              <a:t>TADA – technology aversion disorder awareness</a:t>
            </a:r>
          </a:p>
          <a:p>
            <a:pPr>
              <a:defRPr/>
            </a:pPr>
            <a:r>
              <a:rPr lang="en-US" dirty="0" smtClean="0">
                <a:ea typeface="+mn-ea"/>
                <a:cs typeface="+mn-cs"/>
              </a:rPr>
              <a:t>3 major audiences</a:t>
            </a:r>
          </a:p>
          <a:p>
            <a:pPr>
              <a:defRPr/>
            </a:pPr>
            <a:r>
              <a:rPr lang="en-US" dirty="0" smtClean="0">
                <a:ea typeface="+mn-ea"/>
                <a:cs typeface="+mn-cs"/>
              </a:rPr>
              <a:t>Creating awareness</a:t>
            </a:r>
          </a:p>
          <a:p>
            <a:pPr>
              <a:defRPr/>
            </a:pPr>
            <a:r>
              <a:rPr lang="en-US" dirty="0" smtClean="0">
                <a:ea typeface="+mn-ea"/>
                <a:cs typeface="+mn-cs"/>
              </a:rPr>
              <a:t>Funding</a:t>
            </a:r>
          </a:p>
          <a:p>
            <a:pPr>
              <a:defRPr/>
            </a:pPr>
            <a:r>
              <a:rPr lang="en-US" dirty="0" smtClean="0">
                <a:ea typeface="+mn-ea"/>
                <a:cs typeface="+mn-cs"/>
              </a:rPr>
              <a:t>PR issues as they arise</a:t>
            </a:r>
          </a:p>
          <a:p>
            <a:pPr>
              <a:defRPr/>
            </a:pPr>
            <a:r>
              <a:rPr lang="en-US" dirty="0" smtClean="0">
                <a:ea typeface="+mn-ea"/>
                <a:cs typeface="+mn-cs"/>
              </a:rPr>
              <a:t>Diff </a:t>
            </a:r>
            <a:r>
              <a:rPr lang="en-US" dirty="0" err="1" smtClean="0">
                <a:ea typeface="+mn-ea"/>
                <a:cs typeface="+mn-cs"/>
              </a:rPr>
              <a:t>aud</a:t>
            </a:r>
            <a:r>
              <a:rPr lang="en-US" dirty="0" smtClean="0">
                <a:ea typeface="+mn-ea"/>
                <a:cs typeface="+mn-cs"/>
              </a:rPr>
              <a:t>/generational</a:t>
            </a:r>
          </a:p>
          <a:p>
            <a:pPr>
              <a:defRPr/>
            </a:pPr>
            <a:r>
              <a:rPr lang="en-US" dirty="0" smtClean="0">
                <a:ea typeface="+mn-ea"/>
                <a:cs typeface="+mn-cs"/>
              </a:rPr>
              <a:t>Why need to understand traditional and new marketing/media</a:t>
            </a:r>
          </a:p>
          <a:p>
            <a:pPr>
              <a:defRPr/>
            </a:pPr>
            <a:r>
              <a:rPr lang="en-US" dirty="0" smtClean="0">
                <a:ea typeface="+mn-ea"/>
                <a:cs typeface="+mn-cs"/>
              </a:rPr>
              <a:t> </a:t>
            </a:r>
          </a:p>
          <a:p>
            <a:pPr>
              <a:defRPr/>
            </a:pPr>
            <a:r>
              <a:rPr lang="en-US" dirty="0" smtClean="0">
                <a:ea typeface="+mn-ea"/>
                <a:cs typeface="+mn-cs"/>
              </a:rPr>
              <a:t>Marketing/PR </a:t>
            </a:r>
          </a:p>
          <a:p>
            <a:pPr>
              <a:defRPr/>
            </a:pPr>
            <a:r>
              <a:rPr lang="en-US" dirty="0" smtClean="0">
                <a:ea typeface="+mn-ea"/>
                <a:cs typeface="+mn-cs"/>
              </a:rPr>
              <a:t>Overarching plan, traditional advertisement</a:t>
            </a:r>
          </a:p>
          <a:p>
            <a:pPr>
              <a:defRPr/>
            </a:pPr>
            <a:r>
              <a:rPr lang="en-US" dirty="0" smtClean="0">
                <a:ea typeface="+mn-ea"/>
                <a:cs typeface="+mn-cs"/>
              </a:rPr>
              <a:t>- This is in fact a disorder, don’t underestimate impact – communicate to that audience through traditional media – have it – aren’t using technology – thru traditional avenues (</a:t>
            </a:r>
            <a:r>
              <a:rPr lang="en-US" dirty="0" err="1" smtClean="0">
                <a:ea typeface="+mn-ea"/>
                <a:cs typeface="+mn-cs"/>
              </a:rPr>
              <a:t>tv</a:t>
            </a:r>
            <a:r>
              <a:rPr lang="en-US" dirty="0" smtClean="0">
                <a:ea typeface="+mn-ea"/>
                <a:cs typeface="+mn-cs"/>
              </a:rPr>
              <a:t> commercials, broadcast – </a:t>
            </a:r>
            <a:r>
              <a:rPr lang="en-US" dirty="0" err="1" smtClean="0">
                <a:ea typeface="+mn-ea"/>
                <a:cs typeface="+mn-cs"/>
              </a:rPr>
              <a:t>b/c</a:t>
            </a:r>
            <a:r>
              <a:rPr lang="en-US" dirty="0" smtClean="0">
                <a:ea typeface="+mn-ea"/>
                <a:cs typeface="+mn-cs"/>
              </a:rPr>
              <a:t> not using DVR/</a:t>
            </a:r>
            <a:r>
              <a:rPr lang="en-US" dirty="0" err="1" smtClean="0">
                <a:ea typeface="+mn-ea"/>
                <a:cs typeface="+mn-cs"/>
              </a:rPr>
              <a:t>TiVO</a:t>
            </a:r>
            <a:r>
              <a:rPr lang="en-US" dirty="0" smtClean="0">
                <a:ea typeface="+mn-ea"/>
                <a:cs typeface="+mn-cs"/>
              </a:rPr>
              <a:t>)</a:t>
            </a:r>
          </a:p>
          <a:p>
            <a:pPr>
              <a:defRPr/>
            </a:pPr>
            <a:r>
              <a:rPr lang="en-US" dirty="0" smtClean="0">
                <a:ea typeface="+mn-ea"/>
                <a:cs typeface="+mn-cs"/>
              </a:rPr>
              <a:t>- Funding, any PR issues that arise</a:t>
            </a:r>
          </a:p>
          <a:p>
            <a:pPr>
              <a:defRPr/>
            </a:pPr>
            <a:r>
              <a:rPr lang="en-US" dirty="0" smtClean="0">
                <a:ea typeface="+mn-ea"/>
                <a:cs typeface="+mn-cs"/>
              </a:rPr>
              <a:t>we know most likely – (surveys) millennial – reason is they have had it with inability to comm. with parents, grandparents, bosses/colleagues at work</a:t>
            </a:r>
          </a:p>
          <a:p>
            <a:pPr>
              <a:defRPr/>
            </a:pPr>
            <a:r>
              <a:rPr lang="en-US" dirty="0" smtClean="0">
                <a:ea typeface="+mn-ea"/>
                <a:cs typeface="+mn-cs"/>
              </a:rPr>
              <a:t>in addition get to them through social media</a:t>
            </a:r>
          </a:p>
          <a:p>
            <a:pPr>
              <a:defRPr/>
            </a:pPr>
            <a:r>
              <a:rPr lang="en-US" dirty="0" smtClean="0">
                <a:ea typeface="+mn-ea"/>
                <a:cs typeface="+mn-cs"/>
              </a:rPr>
              <a:t>support groups – </a:t>
            </a:r>
            <a:r>
              <a:rPr lang="en-US" dirty="0" err="1" smtClean="0">
                <a:ea typeface="+mn-ea"/>
                <a:cs typeface="+mn-cs"/>
              </a:rPr>
              <a:t>millenials</a:t>
            </a:r>
            <a:r>
              <a:rPr lang="en-US" dirty="0" smtClean="0">
                <a:ea typeface="+mn-ea"/>
                <a:cs typeface="+mn-cs"/>
              </a:rPr>
              <a:t> dealing with people afflicted, </a:t>
            </a:r>
          </a:p>
          <a:p>
            <a:pPr>
              <a:defRPr/>
            </a:pPr>
            <a:r>
              <a:rPr lang="en-US" dirty="0" smtClean="0">
                <a:ea typeface="+mn-ea"/>
                <a:cs typeface="+mn-cs"/>
              </a:rPr>
              <a:t> </a:t>
            </a:r>
          </a:p>
          <a:p>
            <a:pPr>
              <a:defRPr/>
            </a:pPr>
            <a:r>
              <a:rPr lang="en-US" dirty="0" smtClean="0">
                <a:ea typeface="+mn-ea"/>
                <a:cs typeface="+mn-cs"/>
              </a:rPr>
              <a:t>Organization, FB – LI – Twitter </a:t>
            </a:r>
            <a:r>
              <a:rPr lang="en-US" dirty="0" err="1" smtClean="0">
                <a:ea typeface="+mn-ea"/>
                <a:cs typeface="+mn-cs"/>
              </a:rPr>
              <a:t>hastags</a:t>
            </a:r>
            <a:endParaRPr lang="en-US" dirty="0" smtClean="0">
              <a:ea typeface="+mn-ea"/>
              <a:cs typeface="+mn-cs"/>
            </a:endParaRPr>
          </a:p>
          <a:p>
            <a:pPr>
              <a:defRPr/>
            </a:pPr>
            <a:r>
              <a:rPr lang="en-US" dirty="0" smtClean="0">
                <a:ea typeface="+mn-ea"/>
                <a:cs typeface="+mn-cs"/>
              </a:rPr>
              <a:t>Likely </a:t>
            </a:r>
          </a:p>
          <a:p>
            <a:pPr>
              <a:defRPr/>
            </a:pPr>
            <a:endParaRPr lang="en-US" dirty="0" smtClean="0">
              <a:ea typeface="+mn-ea"/>
              <a:cs typeface="+mn-cs"/>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5EB46-1695-6747-A50B-E8E63BD8AAD4}" type="slidenum">
              <a:rPr lang="en-US" smtClean="0">
                <a:latin typeface="Times New Roman" pitchFamily="-84" charset="0"/>
              </a:rPr>
              <a:pPr/>
              <a:t>14</a:t>
            </a:fld>
            <a:endParaRPr lang="en-US" smtClean="0">
              <a:latin typeface="Times New Roman"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14"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642B0889-11D4-496B-82E8-702D1C08D3E4}" type="datetime1">
              <a:rPr lang="en-US" smtClean="0"/>
              <a:pPr/>
              <a:t>12/5/11</a:t>
            </a:fld>
            <a:endParaRPr lang="en-US"/>
          </a:p>
        </p:txBody>
      </p:sp>
      <p:sp>
        <p:nvSpPr>
          <p:cNvPr id="4" name="Footer Placeholder 3"/>
          <p:cNvSpPr>
            <a:spLocks noGrp="1"/>
          </p:cNvSpPr>
          <p:nvPr>
            <p:ph type="ftr" sz="quarter" idx="11"/>
          </p:nvPr>
        </p:nvSpPr>
        <p:spPr>
          <a:xfrm>
            <a:off x="2971800" y="6781800"/>
            <a:ext cx="3352800"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642B0889-11D4-496B-82E8-702D1C08D3E4}" type="datetime1">
              <a:rPr lang="en-US" smtClean="0"/>
              <a:pPr/>
              <a:t>12/5/11</a:t>
            </a:fld>
            <a:endParaRPr lang="en-US"/>
          </a:p>
        </p:txBody>
      </p:sp>
      <p:sp>
        <p:nvSpPr>
          <p:cNvPr id="4" name="Footer Placeholder 3"/>
          <p:cNvSpPr>
            <a:spLocks noGrp="1"/>
          </p:cNvSpPr>
          <p:nvPr>
            <p:ph type="ftr" sz="quarter" idx="11"/>
          </p:nvPr>
        </p:nvSpPr>
        <p:spPr>
          <a:xfrm>
            <a:off x="2971800" y="6781800"/>
            <a:ext cx="3352800"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11"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152400" y="150919"/>
            <a:ext cx="8831802"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2971800" y="6781800"/>
            <a:ext cx="3352800" cy="274320"/>
          </a:xfrm>
          <a:prstGeom prst="rect">
            <a:avLst/>
          </a:prstGeom>
        </p:spPr>
        <p:txBody>
          <a:bodyPr/>
          <a:lstStyle/>
          <a:p>
            <a:endParaRPr lang="en-US"/>
          </a:p>
        </p:txBody>
      </p:sp>
      <p:sp>
        <p:nvSpPr>
          <p:cNvPr id="4"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1_Blank">
    <p:spTree>
      <p:nvGrpSpPr>
        <p:cNvPr id="1" name=""/>
        <p:cNvGrpSpPr/>
        <p:nvPr/>
      </p:nvGrpSpPr>
      <p:grpSpPr>
        <a:xfrm>
          <a:off x="0" y="0"/>
          <a:ext cx="0" cy="0"/>
          <a:chOff x="0" y="0"/>
          <a:chExt cx="0" cy="0"/>
        </a:xfrm>
      </p:grpSpPr>
      <p:sp>
        <p:nvSpPr>
          <p:cNvPr id="5" name="Rectangle 4"/>
          <p:cNvSpPr/>
          <p:nvPr userDrawn="1"/>
        </p:nvSpPr>
        <p:spPr>
          <a:xfrm>
            <a:off x="152400" y="150919"/>
            <a:ext cx="8831802"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2971800" y="6781800"/>
            <a:ext cx="3352800" cy="274320"/>
          </a:xfrm>
          <a:prstGeom prst="rect">
            <a:avLst/>
          </a:prstGeom>
        </p:spPr>
        <p:txBody>
          <a:bodyPr/>
          <a:lstStyle/>
          <a:p>
            <a:endParaRPr lang="en-US"/>
          </a:p>
        </p:txBody>
      </p:sp>
      <p:sp>
        <p:nvSpPr>
          <p:cNvPr id="4"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D19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6705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3" name="Content Placeholder 2"/>
          <p:cNvSpPr>
            <a:spLocks noGrp="1"/>
          </p:cNvSpPr>
          <p:nvPr>
            <p:ph idx="1"/>
          </p:nvPr>
        </p:nvSpPr>
        <p:spPr>
          <a:xfrm>
            <a:off x="609600" y="304800"/>
            <a:ext cx="586740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F897F8DC-6243-448C-8BA7-16213C60CDB9}" type="datetime1">
              <a:rPr lang="en-US" smtClean="0"/>
              <a:pPr/>
              <a:t>12/5/11</a:t>
            </a:fld>
            <a:endParaRPr lang="en-US"/>
          </a:p>
        </p:txBody>
      </p:sp>
      <p:sp>
        <p:nvSpPr>
          <p:cNvPr id="6" name="Footer Placeholder 5"/>
          <p:cNvSpPr>
            <a:spLocks noGrp="1"/>
          </p:cNvSpPr>
          <p:nvPr>
            <p:ph type="ftr" sz="quarter" idx="11"/>
          </p:nvPr>
        </p:nvSpPr>
        <p:spPr>
          <a:xfrm>
            <a:off x="2971800" y="6781800"/>
            <a:ext cx="33528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a:ln>
            <a:noFill/>
          </a:ln>
        </p:spPr>
        <p:txBody>
          <a:bodyPr/>
          <a:lstStyle>
            <a:lvl1pPr>
              <a:defRPr>
                <a:solidFill>
                  <a:srgbClr val="FFFFFF"/>
                </a:solidFill>
              </a:defRPr>
            </a:lvl1pPr>
          </a:lstStyle>
          <a:p>
            <a:fld id="{C296C958-FC97-452D-AFF5-9989D2A14B0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12"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150876"/>
            <a:ext cx="3048000" cy="6556248"/>
          </a:xfrm>
          <a:prstGeom prst="rect">
            <a:avLst/>
          </a:prstGeom>
          <a:solidFill>
            <a:srgbClr val="D19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56388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971800" y="6781800"/>
            <a:ext cx="3352800" cy="274320"/>
          </a:xfrm>
          <a:prstGeom prst="rect">
            <a:avLst/>
          </a:prstGeom>
        </p:spPr>
        <p:txBody>
          <a:body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12" name="Footer Placeholder 4"/>
          <p:cNvSpPr txBox="1">
            <a:spLocks/>
          </p:cNvSpPr>
          <p:nvPr userDrawn="1"/>
        </p:nvSpPr>
        <p:spPr>
          <a:xfrm>
            <a:off x="66294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5867400" y="150876"/>
            <a:ext cx="3124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971800" y="6781800"/>
            <a:ext cx="33528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dirty="0" smtClean="0"/>
              <a:t>Click to edit Master title style</a:t>
            </a:r>
            <a:endParaRPr lang="en-US" dirty="0"/>
          </a:p>
        </p:txBody>
      </p:sp>
      <p:sp>
        <p:nvSpPr>
          <p:cNvPr id="11" name="Rectangle 10"/>
          <p:cNvSpPr/>
          <p:nvPr userDrawn="1"/>
        </p:nvSpPr>
        <p:spPr>
          <a:xfrm>
            <a:off x="152400" y="152400"/>
            <a:ext cx="5562600" cy="6553200"/>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12" name="Footer Placeholder 4"/>
          <p:cNvSpPr txBox="1">
            <a:spLocks/>
          </p:cNvSpPr>
          <p:nvPr userDrawn="1"/>
        </p:nvSpPr>
        <p:spPr>
          <a:xfrm>
            <a:off x="6553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6AB97686-9704-488B-84F6-182F24710DC2}" type="datetime1">
              <a:rPr lang="en-US" smtClean="0"/>
              <a:pPr/>
              <a:t>12/5/11</a:t>
            </a:fld>
            <a:endParaRPr lang="en-US"/>
          </a:p>
        </p:txBody>
      </p:sp>
      <p:sp>
        <p:nvSpPr>
          <p:cNvPr id="5" name="Footer Placeholder 4"/>
          <p:cNvSpPr>
            <a:spLocks noGrp="1"/>
          </p:cNvSpPr>
          <p:nvPr>
            <p:ph type="ftr" sz="quarter" idx="11"/>
          </p:nvPr>
        </p:nvSpPr>
        <p:spPr>
          <a:xfrm>
            <a:off x="2971800" y="6781800"/>
            <a:ext cx="33528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13"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7331A7F9-1167-49D9-854C-699BD413E834}" type="datetime1">
              <a:rPr lang="en-US" smtClean="0"/>
              <a:pPr/>
              <a:t>12/5/11</a:t>
            </a:fld>
            <a:endParaRPr lang="en-US"/>
          </a:p>
        </p:txBody>
      </p:sp>
      <p:sp>
        <p:nvSpPr>
          <p:cNvPr id="5" name="Footer Placeholder 4"/>
          <p:cNvSpPr>
            <a:spLocks noGrp="1"/>
          </p:cNvSpPr>
          <p:nvPr>
            <p:ph type="ftr" sz="quarter" idx="11"/>
          </p:nvPr>
        </p:nvSpPr>
        <p:spPr>
          <a:xfrm>
            <a:off x="2971800" y="6781800"/>
            <a:ext cx="33528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7772400" y="6172200"/>
            <a:ext cx="963966" cy="274320"/>
          </a:xfrm>
          <a:prstGeom prst="rect">
            <a:avLst/>
          </a:prstGeom>
        </p:spPr>
        <p:txBody>
          <a:bodyPr/>
          <a:lstStyle>
            <a:lvl1pPr>
              <a:defRPr>
                <a:solidFill>
                  <a:schemeClr val="bg2"/>
                </a:solidFill>
              </a:defRPr>
            </a:lvl1pPr>
          </a:lstStyle>
          <a:p>
            <a:fld id="{C296C958-FC97-452D-AFF5-9989D2A14B00}" type="slidenum">
              <a:rPr lang="en-US" smtClean="0"/>
              <a:pPr/>
              <a:t>‹#›</a:t>
            </a:fld>
            <a:endParaRPr lang="en-US"/>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rgbClr val="53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a:xfrm>
            <a:off x="370888" y="6356350"/>
            <a:ext cx="2133600" cy="274320"/>
          </a:xfrm>
          <a:prstGeom prst="rect">
            <a:avLst/>
          </a:prstGeom>
        </p:spPr>
        <p:txBody>
          <a:bodyPr/>
          <a:lstStyle>
            <a:lvl1pPr>
              <a:defRPr>
                <a:solidFill>
                  <a:schemeClr val="bg2"/>
                </a:solidFill>
              </a:defRPr>
            </a:lvl1pPr>
          </a:lstStyle>
          <a:p>
            <a:fld id="{E9141DDF-E679-4885-BBDB-C35906CF1F72}" type="datetime1">
              <a:rPr lang="en-US" smtClean="0"/>
              <a:pPr/>
              <a:t>12/5/11</a:t>
            </a:fld>
            <a:endParaRPr lang="en-US"/>
          </a:p>
        </p:txBody>
      </p:sp>
      <p:sp>
        <p:nvSpPr>
          <p:cNvPr id="11" name="Slide Number Placeholder 10"/>
          <p:cNvSpPr>
            <a:spLocks noGrp="1"/>
          </p:cNvSpPr>
          <p:nvPr>
            <p:ph type="sldNum" sz="quarter" idx="11"/>
          </p:nvPr>
        </p:nvSpPr>
        <p:spPr>
          <a:xfrm>
            <a:off x="7772400" y="6172200"/>
            <a:ext cx="963966" cy="274320"/>
          </a:xfrm>
          <a:prstGeom prst="rect">
            <a:avLst/>
          </a:prstGeom>
        </p:spPr>
        <p:txBody>
          <a:bodyPr/>
          <a:lstStyle>
            <a:lvl1pPr>
              <a:defRPr>
                <a:solidFill>
                  <a:srgbClr val="FFFFFF"/>
                </a:solidFill>
              </a:defRPr>
            </a:lvl1pPr>
          </a:lstStyle>
          <a:p>
            <a:fld id="{C296C958-FC97-452D-AFF5-9989D2A14B00}"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5562600" y="152399"/>
            <a:ext cx="3429000"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5257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629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a:xfrm>
            <a:off x="370888" y="6356350"/>
            <a:ext cx="2133600" cy="274320"/>
          </a:xfrm>
          <a:prstGeom prst="rect">
            <a:avLst/>
          </a:prstGeom>
        </p:spPr>
        <p:txBody>
          <a:bodyPr/>
          <a:lstStyle>
            <a:lvl1pPr>
              <a:defRPr>
                <a:solidFill>
                  <a:schemeClr val="bg2"/>
                </a:solidFill>
              </a:defRPr>
            </a:lvl1pPr>
          </a:lstStyle>
          <a:p>
            <a:fld id="{E9141DDF-E679-4885-BBDB-C35906CF1F72}" type="datetime1">
              <a:rPr lang="en-US" smtClean="0"/>
              <a:pPr/>
              <a:t>12/5/11</a:t>
            </a:fld>
            <a:endParaRPr lang="en-US"/>
          </a:p>
        </p:txBody>
      </p:sp>
      <p:sp>
        <p:nvSpPr>
          <p:cNvPr id="12" name="Footer Placeholder 11"/>
          <p:cNvSpPr>
            <a:spLocks noGrp="1"/>
          </p:cNvSpPr>
          <p:nvPr>
            <p:ph type="ftr" sz="quarter" idx="12"/>
          </p:nvPr>
        </p:nvSpPr>
        <p:spPr>
          <a:xfrm>
            <a:off x="2971800" y="6781800"/>
            <a:ext cx="3352800" cy="274320"/>
          </a:xfrm>
          <a:prstGeom prst="rect">
            <a:avLst/>
          </a:prstGeom>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4419600" cy="1828800"/>
          </a:xfrm>
        </p:spPr>
        <p:txBody>
          <a:bodyPr/>
          <a:lstStyle>
            <a:lvl1pPr algn="r">
              <a:defRPr sz="4200" spc="150" baseline="0"/>
            </a:lvl1pPr>
          </a:lstStyle>
          <a:p>
            <a:r>
              <a:rPr lang="en-US" dirty="0"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5562600" y="152399"/>
            <a:ext cx="3429000"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5257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629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4419600" cy="1828800"/>
          </a:xfrm>
        </p:spPr>
        <p:txBody>
          <a:bodyPr/>
          <a:lstStyle>
            <a:lvl1pPr algn="r">
              <a:defRPr sz="4200" spc="150" baseline="0"/>
            </a:lvl1pPr>
          </a:lstStyle>
          <a:p>
            <a:r>
              <a:rPr lang="en-US" dirty="0"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A45A1BB8-36C0-4697-BD64-F1BFA4303D13}" type="datetime1">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400"/>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6705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1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2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3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DEB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C36BF8B8-8EC9-416B-B586-AD588855F9E4}" type="datetime1">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370888" y="6356350"/>
            <a:ext cx="2133600" cy="274320"/>
          </a:xfrm>
          <a:prstGeom prst="rect">
            <a:avLst/>
          </a:prstGeom>
        </p:spPr>
        <p:txBody>
          <a:bodyPr/>
          <a:lstStyle/>
          <a:p>
            <a:fld id="{5D246C1D-5F2F-4890-8F62-715F97B592F1}" type="datetime1">
              <a:rPr lang="en-US" smtClean="0"/>
              <a:pPr/>
              <a:t>12/5/11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642B0889-11D4-496B-82E8-702D1C08D3E4}" type="datetime1">
              <a:rPr lang="en-US" smtClean="0"/>
              <a:pPr/>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642B0889-11D4-496B-82E8-702D1C08D3E4}" type="datetime1">
              <a:rPr lang="en-US" smtClean="0"/>
              <a:pPr/>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152400" y="150919"/>
            <a:ext cx="8831802"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4"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1_Blank">
    <p:spTree>
      <p:nvGrpSpPr>
        <p:cNvPr id="1" name=""/>
        <p:cNvGrpSpPr/>
        <p:nvPr/>
      </p:nvGrpSpPr>
      <p:grpSpPr>
        <a:xfrm>
          <a:off x="0" y="0"/>
          <a:ext cx="0" cy="0"/>
          <a:chOff x="0" y="0"/>
          <a:chExt cx="0" cy="0"/>
        </a:xfrm>
      </p:grpSpPr>
      <p:sp>
        <p:nvSpPr>
          <p:cNvPr id="5" name="Rectangle 4"/>
          <p:cNvSpPr/>
          <p:nvPr userDrawn="1"/>
        </p:nvSpPr>
        <p:spPr>
          <a:xfrm>
            <a:off x="152400" y="150919"/>
            <a:ext cx="8831802"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4"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D19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6705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3" name="Content Placeholder 2"/>
          <p:cNvSpPr>
            <a:spLocks noGrp="1"/>
          </p:cNvSpPr>
          <p:nvPr>
            <p:ph idx="1"/>
          </p:nvPr>
        </p:nvSpPr>
        <p:spPr>
          <a:xfrm>
            <a:off x="609600" y="304800"/>
            <a:ext cx="586740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F897F8DC-6243-448C-8BA7-16213C60CDB9}" type="datetime1">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a:ln>
            <a:noFill/>
          </a:ln>
        </p:spPr>
        <p:txBody>
          <a:bodyPr/>
          <a:lstStyle>
            <a:lvl1pPr>
              <a:defRPr>
                <a:solidFill>
                  <a:srgbClr val="FFFFFF"/>
                </a:solidFill>
              </a:defRPr>
            </a:lvl1pPr>
          </a:lstStyle>
          <a:p>
            <a:fld id="{C296C958-FC97-452D-AFF5-9989D2A14B0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12"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150876"/>
            <a:ext cx="3048000" cy="6556248"/>
          </a:xfrm>
          <a:prstGeom prst="rect">
            <a:avLst/>
          </a:prstGeom>
          <a:solidFill>
            <a:srgbClr val="D19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56388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12" name="Footer Placeholder 4"/>
          <p:cNvSpPr txBox="1">
            <a:spLocks/>
          </p:cNvSpPr>
          <p:nvPr userDrawn="1"/>
        </p:nvSpPr>
        <p:spPr>
          <a:xfrm>
            <a:off x="6553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5867400" y="150876"/>
            <a:ext cx="3124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dirty="0" smtClean="0"/>
              <a:t>Click to edit Master title style</a:t>
            </a:r>
            <a:endParaRPr lang="en-US" dirty="0"/>
          </a:p>
        </p:txBody>
      </p:sp>
      <p:sp>
        <p:nvSpPr>
          <p:cNvPr id="11" name="Rectangle 10"/>
          <p:cNvSpPr/>
          <p:nvPr userDrawn="1"/>
        </p:nvSpPr>
        <p:spPr>
          <a:xfrm>
            <a:off x="152400" y="152400"/>
            <a:ext cx="5562600" cy="6553200"/>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12" name="Footer Placeholder 4"/>
          <p:cNvSpPr txBox="1">
            <a:spLocks/>
          </p:cNvSpPr>
          <p:nvPr userDrawn="1"/>
        </p:nvSpPr>
        <p:spPr>
          <a:xfrm>
            <a:off x="6553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6AB97686-9704-488B-84F6-182F24710DC2}" type="datetime1">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7331A7F9-1167-49D9-854C-699BD413E834}" type="datetime1">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72400" y="6172200"/>
            <a:ext cx="963966" cy="274320"/>
          </a:xfrm>
          <a:prstGeom prst="rect">
            <a:avLst/>
          </a:prstGeom>
        </p:spPr>
        <p:txBody>
          <a:bodyPr/>
          <a:lstStyle>
            <a:lvl1pPr>
              <a:defRPr>
                <a:solidFill>
                  <a:schemeClr val="bg2"/>
                </a:solidFill>
              </a:defRPr>
            </a:lvl1pPr>
          </a:lstStyle>
          <a:p>
            <a:fld id="{C296C958-FC97-452D-AFF5-9989D2A14B00}" type="slidenum">
              <a:rPr lang="en-US" smtClean="0"/>
              <a:pPr/>
              <a:t>‹#›</a:t>
            </a:fld>
            <a:endParaRPr lang="en-US"/>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rgbClr val="53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a:xfrm>
            <a:off x="370888" y="6356350"/>
            <a:ext cx="2133600" cy="274320"/>
          </a:xfrm>
          <a:prstGeom prst="rect">
            <a:avLst/>
          </a:prstGeom>
        </p:spPr>
        <p:txBody>
          <a:bodyPr/>
          <a:lstStyle>
            <a:lvl1pPr>
              <a:defRPr>
                <a:solidFill>
                  <a:schemeClr val="bg2"/>
                </a:solidFill>
              </a:defRPr>
            </a:lvl1pPr>
          </a:lstStyle>
          <a:p>
            <a:fld id="{E9141DDF-E679-4885-BBDB-C35906CF1F72}" type="datetime1">
              <a:rPr lang="en-US" smtClean="0"/>
              <a:pPr/>
              <a:t>12/5/11</a:t>
            </a:fld>
            <a:endParaRPr lang="en-US"/>
          </a:p>
        </p:txBody>
      </p:sp>
      <p:sp>
        <p:nvSpPr>
          <p:cNvPr id="11" name="Slide Number Placeholder 10"/>
          <p:cNvSpPr>
            <a:spLocks noGrp="1"/>
          </p:cNvSpPr>
          <p:nvPr>
            <p:ph type="sldNum" sz="quarter" idx="11"/>
          </p:nvPr>
        </p:nvSpPr>
        <p:spPr>
          <a:xfrm>
            <a:off x="7772400" y="6172200"/>
            <a:ext cx="963966" cy="274320"/>
          </a:xfrm>
          <a:prstGeom prst="rect">
            <a:avLst/>
          </a:prstGeom>
        </p:spPr>
        <p:txBody>
          <a:bodyPr/>
          <a:lstStyle>
            <a:lvl1pPr>
              <a:defRPr>
                <a:solidFill>
                  <a:srgbClr val="FFFFFF"/>
                </a:solidFill>
              </a:defRPr>
            </a:lvl1pPr>
          </a:lstStyle>
          <a:p>
            <a:fld id="{C296C958-FC97-452D-AFF5-9989D2A14B00}"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5562600" y="152399"/>
            <a:ext cx="3429000"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5257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629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4419600" cy="1828800"/>
          </a:xfrm>
        </p:spPr>
        <p:txBody>
          <a:bodyPr/>
          <a:lstStyle>
            <a:lvl1pPr algn="r">
              <a:defRPr sz="4200" spc="150" baseline="0"/>
            </a:lvl1pPr>
          </a:lstStyle>
          <a:p>
            <a:r>
              <a:rPr lang="en-US" dirty="0"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400"/>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6705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400"/>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6705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a:xfrm>
            <a:off x="2971800" y="6781800"/>
            <a:ext cx="3352800" cy="274320"/>
          </a:xfrm>
          <a:prstGeom prst="rect">
            <a:avLst/>
          </a:prstGeom>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pic>
        <p:nvPicPr>
          <p:cNvPr id="9" name="Picture 8" descr="CLEVERSATION LOGO.psd"/>
          <p:cNvPicPr>
            <a:picLocks noChangeAspect="1"/>
          </p:cNvPicPr>
          <p:nvPr userDrawn="1"/>
        </p:nvPicPr>
        <p:blipFill>
          <a:blip r:embed="rId2"/>
          <a:stretch>
            <a:fillRect/>
          </a:stretch>
        </p:blipFill>
        <p:spPr>
          <a:xfrm>
            <a:off x="152401" y="381002"/>
            <a:ext cx="2819400" cy="1172110"/>
          </a:xfrm>
          <a:prstGeom prst="rect">
            <a:avLst/>
          </a:prstGeom>
        </p:spPr>
      </p:pic>
      <p:sp>
        <p:nvSpPr>
          <p:cNvPr id="10"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1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2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3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DEB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C36BF8B8-8EC9-416B-B586-AD588855F9E4}" type="datetime1">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370888" y="6356350"/>
            <a:ext cx="2133600" cy="274320"/>
          </a:xfrm>
          <a:prstGeom prst="rect">
            <a:avLst/>
          </a:prstGeom>
        </p:spPr>
        <p:txBody>
          <a:bodyPr/>
          <a:lstStyle/>
          <a:p>
            <a:fld id="{5D246C1D-5F2F-4890-8F62-715F97B592F1}" type="datetime1">
              <a:rPr lang="en-US" smtClean="0"/>
              <a:pPr/>
              <a:t>12/5/11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642B0889-11D4-496B-82E8-702D1C08D3E4}" type="datetime1">
              <a:rPr lang="en-US" smtClean="0"/>
              <a:pPr/>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642B0889-11D4-496B-82E8-702D1C08D3E4}" type="datetime1">
              <a:rPr lang="en-US" smtClean="0"/>
              <a:pPr/>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152400" y="150919"/>
            <a:ext cx="8831802"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4"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1_Blank">
    <p:spTree>
      <p:nvGrpSpPr>
        <p:cNvPr id="1" name=""/>
        <p:cNvGrpSpPr/>
        <p:nvPr/>
      </p:nvGrpSpPr>
      <p:grpSpPr>
        <a:xfrm>
          <a:off x="0" y="0"/>
          <a:ext cx="0" cy="0"/>
          <a:chOff x="0" y="0"/>
          <a:chExt cx="0" cy="0"/>
        </a:xfrm>
      </p:grpSpPr>
      <p:sp>
        <p:nvSpPr>
          <p:cNvPr id="5" name="Rectangle 4"/>
          <p:cNvSpPr/>
          <p:nvPr userDrawn="1"/>
        </p:nvSpPr>
        <p:spPr>
          <a:xfrm>
            <a:off x="152400" y="150919"/>
            <a:ext cx="8831802" cy="6556248"/>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4"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D19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6705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3" name="Content Placeholder 2"/>
          <p:cNvSpPr>
            <a:spLocks noGrp="1"/>
          </p:cNvSpPr>
          <p:nvPr>
            <p:ph idx="1"/>
          </p:nvPr>
        </p:nvSpPr>
        <p:spPr>
          <a:xfrm>
            <a:off x="609600" y="304800"/>
            <a:ext cx="586740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F897F8DC-6243-448C-8BA7-16213C60CDB9}" type="datetime1">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a:ln>
            <a:noFill/>
          </a:ln>
        </p:spPr>
        <p:txBody>
          <a:bodyPr/>
          <a:lstStyle>
            <a:lvl1pPr>
              <a:defRPr>
                <a:solidFill>
                  <a:srgbClr val="FFFFFF"/>
                </a:solidFill>
              </a:defRPr>
            </a:lvl1pPr>
          </a:lstStyle>
          <a:p>
            <a:fld id="{C296C958-FC97-452D-AFF5-9989D2A14B0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12"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1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a:xfrm>
            <a:off x="2971800" y="6781800"/>
            <a:ext cx="3352800" cy="274320"/>
          </a:xfrm>
          <a:prstGeom prst="rect">
            <a:avLst/>
          </a:prstGeom>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150876"/>
            <a:ext cx="3048000" cy="6556248"/>
          </a:xfrm>
          <a:prstGeom prst="rect">
            <a:avLst/>
          </a:prstGeom>
          <a:solidFill>
            <a:srgbClr val="D19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56388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12" name="Footer Placeholder 4"/>
          <p:cNvSpPr txBox="1">
            <a:spLocks/>
          </p:cNvSpPr>
          <p:nvPr userDrawn="1"/>
        </p:nvSpPr>
        <p:spPr>
          <a:xfrm>
            <a:off x="6553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5867400" y="150876"/>
            <a:ext cx="3124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dirty="0" smtClean="0"/>
              <a:t>Click to edit Master title style</a:t>
            </a:r>
            <a:endParaRPr lang="en-US" dirty="0"/>
          </a:p>
        </p:txBody>
      </p:sp>
      <p:sp>
        <p:nvSpPr>
          <p:cNvPr id="11" name="Rectangle 10"/>
          <p:cNvSpPr/>
          <p:nvPr userDrawn="1"/>
        </p:nvSpPr>
        <p:spPr>
          <a:xfrm>
            <a:off x="152400" y="152400"/>
            <a:ext cx="5562600" cy="6553200"/>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67C6"/>
              </a:solidFill>
            </a:endParaRPr>
          </a:p>
        </p:txBody>
      </p:sp>
      <p:sp>
        <p:nvSpPr>
          <p:cNvPr id="12" name="Footer Placeholder 4"/>
          <p:cNvSpPr txBox="1">
            <a:spLocks/>
          </p:cNvSpPr>
          <p:nvPr userDrawn="1"/>
        </p:nvSpPr>
        <p:spPr>
          <a:xfrm>
            <a:off x="6553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6AB97686-9704-488B-84F6-182F24710DC2}" type="datetime1">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7331A7F9-1167-49D9-854C-699BD413E834}" type="datetime1">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72400" y="6172200"/>
            <a:ext cx="963966" cy="274320"/>
          </a:xfrm>
          <a:prstGeom prst="rect">
            <a:avLst/>
          </a:prstGeom>
        </p:spPr>
        <p:txBody>
          <a:bodyPr/>
          <a:lstStyle>
            <a:lvl1pPr>
              <a:defRPr>
                <a:solidFill>
                  <a:schemeClr val="bg2"/>
                </a:solidFill>
              </a:defRPr>
            </a:lvl1pPr>
          </a:lstStyle>
          <a:p>
            <a:fld id="{C296C958-FC97-452D-AFF5-9989D2A14B00}" type="slidenum">
              <a:rPr lang="en-US" smtClean="0"/>
              <a:pPr/>
              <a:t>‹#›</a:t>
            </a:fld>
            <a:endParaRPr lang="en-US"/>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2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756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a:xfrm>
            <a:off x="2971800" y="6781800"/>
            <a:ext cx="3352800" cy="274320"/>
          </a:xfrm>
          <a:prstGeom prst="rect">
            <a:avLst/>
          </a:prstGeom>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3_Section Header">
    <p:spTree>
      <p:nvGrpSpPr>
        <p:cNvPr id="1" name=""/>
        <p:cNvGrpSpPr/>
        <p:nvPr/>
      </p:nvGrpSpPr>
      <p:grpSpPr>
        <a:xfrm>
          <a:off x="0" y="0"/>
          <a:ext cx="0" cy="0"/>
          <a:chOff x="0" y="0"/>
          <a:chExt cx="0" cy="0"/>
        </a:xfrm>
      </p:grpSpPr>
      <p:sp>
        <p:nvSpPr>
          <p:cNvPr id="7" name="Rectangle 6"/>
          <p:cNvSpPr/>
          <p:nvPr/>
        </p:nvSpPr>
        <p:spPr>
          <a:xfrm>
            <a:off x="5486400" y="152400"/>
            <a:ext cx="3505200" cy="6556248"/>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5181600" cy="6553200"/>
          </a:xfrm>
          <a:prstGeom prst="rect">
            <a:avLst/>
          </a:prstGeom>
          <a:solidFill>
            <a:srgbClr val="DEB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Footer Placeholder 10"/>
          <p:cNvSpPr>
            <a:spLocks noGrp="1"/>
          </p:cNvSpPr>
          <p:nvPr>
            <p:ph type="ftr" sz="quarter" idx="12"/>
          </p:nvPr>
        </p:nvSpPr>
        <p:spPr>
          <a:xfrm>
            <a:off x="2971800" y="6781800"/>
            <a:ext cx="3352800" cy="274320"/>
          </a:xfrm>
          <a:prstGeom prst="rect">
            <a:avLst/>
          </a:prstGeom>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4191000" cy="1645920"/>
          </a:xfrm>
        </p:spPr>
        <p:txBody>
          <a:bodyPr/>
          <a:lstStyle>
            <a:lvl1pPr algn="r">
              <a:defRPr sz="4200" spc="150" baseline="0"/>
            </a:lvl1pPr>
          </a:lstStyle>
          <a:p>
            <a:r>
              <a:rPr lang="en-US" smtClean="0"/>
              <a:t>Click to edit Master title style</a:t>
            </a:r>
            <a:endParaRPr lang="en-US" dirty="0"/>
          </a:p>
        </p:txBody>
      </p:sp>
      <p:sp>
        <p:nvSpPr>
          <p:cNvPr id="9" name="Footer Placeholder 4"/>
          <p:cNvSpPr txBox="1">
            <a:spLocks/>
          </p:cNvSpPr>
          <p:nvPr userDrawn="1"/>
        </p:nvSpPr>
        <p:spPr>
          <a:xfrm>
            <a:off x="64008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C36BF8B8-8EC9-416B-B586-AD588855F9E4}" type="datetime1">
              <a:rPr lang="en-US" smtClean="0"/>
              <a:pPr/>
              <a:t>12/5/11</a:t>
            </a:fld>
            <a:endParaRPr lang="en-US"/>
          </a:p>
        </p:txBody>
      </p:sp>
      <p:sp>
        <p:nvSpPr>
          <p:cNvPr id="6" name="Footer Placeholder 5"/>
          <p:cNvSpPr>
            <a:spLocks noGrp="1"/>
          </p:cNvSpPr>
          <p:nvPr>
            <p:ph type="ftr" sz="quarter" idx="11"/>
          </p:nvPr>
        </p:nvSpPr>
        <p:spPr>
          <a:xfrm>
            <a:off x="2971800" y="6781800"/>
            <a:ext cx="33528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370888" y="6356350"/>
            <a:ext cx="2133600" cy="274320"/>
          </a:xfrm>
          <a:prstGeom prst="rect">
            <a:avLst/>
          </a:prstGeom>
        </p:spPr>
        <p:txBody>
          <a:bodyPr/>
          <a:lstStyle/>
          <a:p>
            <a:fld id="{5D246C1D-5F2F-4890-8F62-715F97B592F1}" type="datetime1">
              <a:rPr lang="en-US" smtClean="0"/>
              <a:pPr/>
              <a:t>12/5/11</a:t>
            </a:fld>
            <a:endParaRPr lang="en-US"/>
          </a:p>
        </p:txBody>
      </p:sp>
      <p:sp>
        <p:nvSpPr>
          <p:cNvPr id="8" name="Footer Placeholder 7"/>
          <p:cNvSpPr>
            <a:spLocks noGrp="1"/>
          </p:cNvSpPr>
          <p:nvPr>
            <p:ph type="ftr" sz="quarter" idx="11"/>
          </p:nvPr>
        </p:nvSpPr>
        <p:spPr>
          <a:xfrm>
            <a:off x="2971800" y="6781800"/>
            <a:ext cx="3352800"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7772400" y="6172200"/>
            <a:ext cx="963966" cy="274320"/>
          </a:xfrm>
          <a:prstGeom prst="rect">
            <a:avLst/>
          </a:prstGeom>
        </p:spPr>
        <p:txBody>
          <a:bodyPr/>
          <a:lstStyle/>
          <a:p>
            <a:fld id="{C296C958-FC97-452D-AFF5-9989D2A14B0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slideLayout" Target="../slideLayouts/slideLayout51.xml"/><Relationship Id="rId16" Type="http://schemas.openxmlformats.org/officeDocument/2006/relationships/slideLayout" Target="../slideLayouts/slideLayout52.xml"/><Relationship Id="rId17" Type="http://schemas.openxmlformats.org/officeDocument/2006/relationships/slideLayout" Target="../slideLayouts/slideLayout53.xml"/><Relationship Id="rId18" Type="http://schemas.openxmlformats.org/officeDocument/2006/relationships/theme" Target="../theme/theme3.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rgbClr val="DEB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72" r:id="rId5"/>
    <p:sldLayoutId id="2147483674" r:id="rId6"/>
    <p:sldLayoutId id="2147483675" r:id="rId7"/>
    <p:sldLayoutId id="2147483664" r:id="rId8"/>
    <p:sldLayoutId id="2147483665" r:id="rId9"/>
    <p:sldLayoutId id="2147483666" r:id="rId10"/>
    <p:sldLayoutId id="2147483677" r:id="rId11"/>
    <p:sldLayoutId id="2147483667" r:id="rId12"/>
    <p:sldLayoutId id="2147483678" r:id="rId13"/>
    <p:sldLayoutId id="2147483668" r:id="rId14"/>
    <p:sldLayoutId id="2147483676" r:id="rId15"/>
    <p:sldLayoutId id="2147483669" r:id="rId16"/>
    <p:sldLayoutId id="2147483670" r:id="rId17"/>
    <p:sldLayoutId id="2147483671" r:id="rId18"/>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rgbClr val="FFFFFF"/>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rgbClr val="FFFFFF"/>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rgbClr val="FFFFFF"/>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rgbClr val="FFFFFF"/>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rgbClr val="FFFFFF"/>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rgbClr val="53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971800" y="678180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sz="1100" dirty="0" smtClean="0">
                <a:latin typeface="Calibri" pitchFamily="64" charset="0"/>
              </a:rPr>
              <a:t>Copyright © </a:t>
            </a:r>
            <a:r>
              <a:rPr lang="en-US" sz="1100" dirty="0" err="1" smtClean="0">
                <a:latin typeface="Calibri" pitchFamily="64" charset="0"/>
              </a:rPr>
              <a:t>Cleversation</a:t>
            </a:r>
            <a:r>
              <a:rPr lang="en-US" sz="1100" dirty="0" smtClean="0">
                <a:latin typeface="Calibri" pitchFamily="64" charset="0"/>
              </a:rPr>
              <a:t> LLC 2011. All rights reserved.</a:t>
            </a:r>
          </a:p>
          <a:p>
            <a:endParaRPr lang="en-US" dirty="0" smtClean="0">
              <a:latin typeface="Calibri" pitchFamily="64" charset="0"/>
            </a:endParaRPr>
          </a:p>
          <a:p>
            <a:endParaRPr lang="en-US" dirty="0"/>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rgbClr val="FFFFFF"/>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rgbClr val="FFFFFF"/>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rgbClr val="FFFFFF"/>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rgbClr val="FFFFFF"/>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rgbClr val="FFFFFF"/>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rgbClr val="53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rgbClr val="3D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971800" y="678180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sz="1100" dirty="0" smtClean="0">
                <a:latin typeface="Calibri" pitchFamily="64" charset="0"/>
              </a:rPr>
              <a:t>Copyright © </a:t>
            </a:r>
            <a:r>
              <a:rPr lang="en-US" sz="1100" dirty="0" err="1" smtClean="0">
                <a:latin typeface="Calibri" pitchFamily="64" charset="0"/>
              </a:rPr>
              <a:t>Cleversation</a:t>
            </a:r>
            <a:r>
              <a:rPr lang="en-US" sz="1100" dirty="0" smtClean="0">
                <a:latin typeface="Calibri" pitchFamily="64" charset="0"/>
              </a:rPr>
              <a:t> LLC 2011. All rights reserved.</a:t>
            </a:r>
          </a:p>
          <a:p>
            <a:endParaRPr lang="en-US" dirty="0" smtClean="0">
              <a:latin typeface="Calibri" pitchFamily="64" charset="0"/>
            </a:endParaRPr>
          </a:p>
          <a:p>
            <a:endParaRPr lang="en-US" dirty="0"/>
          </a:p>
        </p:txBody>
      </p:sp>
      <p:sp>
        <p:nvSpPr>
          <p:cNvPr id="7" name="Footer Placeholder 4"/>
          <p:cNvSpPr txBox="1">
            <a:spLocks/>
          </p:cNvSpPr>
          <p:nvPr userDrawn="1"/>
        </p:nvSpPr>
        <p:spPr>
          <a:xfrm>
            <a:off x="6934200" y="6507480"/>
            <a:ext cx="21336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Copyright © </a:t>
            </a:r>
            <a:r>
              <a:rPr kumimoji="0" lang="en-US" sz="1000" b="0" i="0" u="none" strike="noStrike" kern="1200" cap="none" spc="0" normalizeH="0" baseline="0" noProof="0" dirty="0" err="1" smtClean="0">
                <a:ln>
                  <a:noFill/>
                </a:ln>
                <a:solidFill>
                  <a:srgbClr val="FFFFFF"/>
                </a:solidFill>
                <a:effectLst/>
                <a:uLnTx/>
                <a:uFillTx/>
                <a:latin typeface="Calibri" pitchFamily="64" charset="0"/>
                <a:ea typeface="+mn-ea"/>
                <a:cs typeface="+mn-cs"/>
              </a:rPr>
              <a:t>Cleversation</a:t>
            </a:r>
            <a:r>
              <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rPr>
              <a:t> LLC 2011.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FFFFFF"/>
              </a:solidFill>
              <a:effectLst/>
              <a:uLnTx/>
              <a:uFillTx/>
              <a:latin typeface="Calibri" pitchFamily="6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rgbClr val="FFFFFF"/>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rgbClr val="FFFFFF"/>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rgbClr val="FFFFFF"/>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rgbClr val="FFFFFF"/>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rgbClr val="FFFFFF"/>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934200" y="4221480"/>
            <a:ext cx="2057400" cy="1645920"/>
          </a:xfrm>
        </p:spPr>
        <p:txBody>
          <a:bodyPr/>
          <a:lstStyle/>
          <a:p>
            <a:r>
              <a:rPr lang="en-US" dirty="0" smtClean="0"/>
              <a:t>Association for Fundraising Professionals</a:t>
            </a:r>
            <a:endParaRPr lang="en-US" dirty="0"/>
          </a:p>
        </p:txBody>
      </p:sp>
      <p:sp>
        <p:nvSpPr>
          <p:cNvPr id="4" name="Title 3"/>
          <p:cNvSpPr>
            <a:spLocks noGrp="1"/>
          </p:cNvSpPr>
          <p:nvPr>
            <p:ph type="title"/>
          </p:nvPr>
        </p:nvSpPr>
        <p:spPr>
          <a:xfrm>
            <a:off x="381000" y="4191000"/>
            <a:ext cx="6324600" cy="1645920"/>
          </a:xfrm>
        </p:spPr>
        <p:txBody>
          <a:bodyPr/>
          <a:lstStyle/>
          <a:p>
            <a:r>
              <a:rPr lang="en-US" smtClean="0"/>
              <a:t>CREATING CLEVER</a:t>
            </a:r>
            <a:br>
              <a:rPr lang="en-US" smtClean="0"/>
            </a:br>
            <a:r>
              <a:rPr lang="en-US" smtClean="0"/>
              <a:t>CONVERSATIONS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6615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990600" y="2367677"/>
            <a:ext cx="7315200" cy="2585323"/>
          </a:xfrm>
          <a:prstGeom prst="rect">
            <a:avLst/>
          </a:prstGeom>
        </p:spPr>
        <p:txBody>
          <a:bodyPr wrap="square">
            <a:spAutoFit/>
          </a:bodyPr>
          <a:lstStyle/>
          <a:p>
            <a:pPr algn="ctr"/>
            <a:r>
              <a:rPr lang="en-US" sz="5400" dirty="0" smtClean="0">
                <a:solidFill>
                  <a:schemeClr val="bg1"/>
                </a:solidFill>
                <a:ea typeface="ＭＳ Ｐゴシック" pitchFamily="-84" charset="-128"/>
                <a:cs typeface="ＭＳ Ｐゴシック" pitchFamily="-84" charset="-128"/>
              </a:rPr>
              <a:t>Social Media Marketing</a:t>
            </a:r>
            <a:br>
              <a:rPr lang="en-US" sz="5400" dirty="0" smtClean="0">
                <a:solidFill>
                  <a:schemeClr val="bg1"/>
                </a:solidFill>
                <a:ea typeface="ＭＳ Ｐゴシック" pitchFamily="-84" charset="-128"/>
                <a:cs typeface="ＭＳ Ｐゴシック" pitchFamily="-84" charset="-128"/>
              </a:rPr>
            </a:br>
            <a:r>
              <a:rPr lang="en-US" sz="5400" dirty="0" smtClean="0">
                <a:solidFill>
                  <a:schemeClr val="bg1"/>
                </a:solidFill>
                <a:ea typeface="ＭＳ Ｐゴシック" pitchFamily="-84" charset="-128"/>
                <a:cs typeface="ＭＳ Ｐゴシック" pitchFamily="-84" charset="-128"/>
              </a:rPr>
              <a:t>≠</a:t>
            </a:r>
            <a:br>
              <a:rPr lang="en-US" sz="5400" dirty="0" smtClean="0">
                <a:solidFill>
                  <a:schemeClr val="bg1"/>
                </a:solidFill>
                <a:ea typeface="ＭＳ Ｐゴシック" pitchFamily="-84" charset="-128"/>
                <a:cs typeface="ＭＳ Ｐゴシック" pitchFamily="-84" charset="-128"/>
              </a:rPr>
            </a:br>
            <a:r>
              <a:rPr lang="en-US" sz="5400" dirty="0" smtClean="0">
                <a:solidFill>
                  <a:schemeClr val="bg1"/>
                </a:solidFill>
                <a:ea typeface="ＭＳ Ｐゴシック" pitchFamily="-84" charset="-128"/>
                <a:cs typeface="ＭＳ Ｐゴシック" pitchFamily="-84" charset="-128"/>
              </a:rPr>
              <a:t>Internet Marketing</a:t>
            </a:r>
            <a:endParaRPr lang="en-US" sz="5400" dirty="0">
              <a:solidFill>
                <a:schemeClr val="bg1"/>
              </a:solidFill>
            </a:endParaRPr>
          </a:p>
        </p:txBody>
      </p:sp>
      <p:sp>
        <p:nvSpPr>
          <p:cNvPr id="7" name="Oval Callout 6"/>
          <p:cNvSpPr/>
          <p:nvPr/>
        </p:nvSpPr>
        <p:spPr>
          <a:xfrm>
            <a:off x="5943600" y="381000"/>
            <a:ext cx="3200400" cy="1905000"/>
          </a:xfrm>
          <a:prstGeom prst="wedgeEllipseCallout">
            <a:avLst/>
          </a:prstGeom>
          <a:solidFill>
            <a:srgbClr val="DEB339"/>
          </a:solidFill>
          <a:ln>
            <a:solidFill>
              <a:srgbClr val="DEC5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867400" y="762000"/>
            <a:ext cx="3276600" cy="1200328"/>
          </a:xfrm>
          <a:prstGeom prst="rect">
            <a:avLst/>
          </a:prstGeom>
          <a:noFill/>
        </p:spPr>
        <p:txBody>
          <a:bodyPr wrap="square" rtlCol="0">
            <a:spAutoFit/>
          </a:bodyPr>
          <a:lstStyle/>
          <a:p>
            <a:pPr algn="ctr"/>
            <a:r>
              <a:rPr lang="en-US" sz="2400" dirty="0" smtClean="0">
                <a:solidFill>
                  <a:srgbClr val="312CA2"/>
                </a:solidFill>
              </a:rPr>
              <a:t>Traditional media </a:t>
            </a:r>
          </a:p>
          <a:p>
            <a:pPr algn="ctr"/>
            <a:r>
              <a:rPr lang="en-US" sz="2400" dirty="0" smtClean="0">
                <a:solidFill>
                  <a:srgbClr val="312CA2"/>
                </a:solidFill>
              </a:rPr>
              <a:t>and marketing are </a:t>
            </a:r>
          </a:p>
          <a:p>
            <a:pPr algn="ctr"/>
            <a:r>
              <a:rPr lang="en-US" sz="2400" dirty="0" smtClean="0">
                <a:solidFill>
                  <a:srgbClr val="312CA2"/>
                </a:solidFill>
              </a:rPr>
              <a:t>not dead!</a:t>
            </a:r>
            <a:endParaRPr lang="en-US" sz="2400" dirty="0">
              <a:solidFill>
                <a:srgbClr val="312CA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Content Placeholder 2"/>
          <p:cNvSpPr>
            <a:spLocks noGrp="1"/>
          </p:cNvSpPr>
          <p:nvPr>
            <p:ph type="subTitle" idx="1"/>
          </p:nvPr>
        </p:nvSpPr>
        <p:spPr>
          <a:xfrm>
            <a:off x="0" y="3962400"/>
            <a:ext cx="5486400" cy="2667000"/>
          </a:xfrm>
        </p:spPr>
        <p:txBody>
          <a:bodyPr>
            <a:normAutofit/>
          </a:bodyPr>
          <a:lstStyle/>
          <a:p>
            <a:pPr algn="ctr" eaLnBrk="1" hangingPunct="1">
              <a:spcBef>
                <a:spcPct val="0"/>
              </a:spcBef>
              <a:buFontTx/>
              <a:buNone/>
            </a:pPr>
            <a:endParaRPr lang="en-US" sz="2400" dirty="0" smtClean="0">
              <a:ea typeface="ＭＳ Ｐゴシック" pitchFamily="-84" charset="-128"/>
              <a:cs typeface="ＭＳ Ｐゴシック" pitchFamily="-84" charset="-128"/>
            </a:endParaRPr>
          </a:p>
          <a:p>
            <a:pPr algn="ctr" eaLnBrk="1" hangingPunct="1">
              <a:spcBef>
                <a:spcPct val="0"/>
              </a:spcBef>
              <a:buFontTx/>
              <a:buNone/>
            </a:pPr>
            <a:r>
              <a:rPr lang="en-US" sz="2400" dirty="0" smtClean="0">
                <a:ea typeface="ＭＳ Ｐゴシック" pitchFamily="-84" charset="-128"/>
                <a:cs typeface="ＭＳ Ｐゴシック" pitchFamily="-84" charset="-128"/>
              </a:rPr>
              <a:t>“People need to realize </a:t>
            </a:r>
            <a:r>
              <a:rPr lang="en-US" sz="2400" dirty="0" err="1" smtClean="0">
                <a:ea typeface="ＭＳ Ｐゴシック" pitchFamily="-84" charset="-128"/>
                <a:cs typeface="ＭＳ Ｐゴシック" pitchFamily="-84" charset="-128"/>
              </a:rPr>
              <a:t>Facebook</a:t>
            </a:r>
            <a:r>
              <a:rPr lang="en-US" sz="2400" dirty="0" smtClean="0">
                <a:ea typeface="ＭＳ Ｐゴシック" pitchFamily="-84" charset="-128"/>
                <a:cs typeface="ＭＳ Ｐゴシック" pitchFamily="-84" charset="-128"/>
              </a:rPr>
              <a:t> </a:t>
            </a:r>
          </a:p>
          <a:p>
            <a:pPr algn="ctr" eaLnBrk="1" hangingPunct="1">
              <a:spcBef>
                <a:spcPct val="0"/>
              </a:spcBef>
              <a:buFontTx/>
              <a:buNone/>
            </a:pPr>
            <a:r>
              <a:rPr lang="en-US" sz="2400" dirty="0" smtClean="0">
                <a:ea typeface="ＭＳ Ｐゴシック" pitchFamily="-84" charset="-128"/>
                <a:cs typeface="ＭＳ Ｐゴシック" pitchFamily="-84" charset="-128"/>
              </a:rPr>
              <a:t>is a social networking site, </a:t>
            </a:r>
          </a:p>
          <a:p>
            <a:pPr algn="ctr" eaLnBrk="1" hangingPunct="1">
              <a:spcBef>
                <a:spcPct val="0"/>
              </a:spcBef>
              <a:buFontTx/>
              <a:buNone/>
            </a:pPr>
            <a:r>
              <a:rPr lang="en-US" sz="2400" dirty="0" smtClean="0">
                <a:ea typeface="ＭＳ Ｐゴシック" pitchFamily="-84" charset="-128"/>
                <a:cs typeface="ＭＳ Ｐゴシック" pitchFamily="-84" charset="-128"/>
              </a:rPr>
              <a:t>not a diary.”</a:t>
            </a:r>
          </a:p>
          <a:p>
            <a:pPr algn="ctr" eaLnBrk="1" hangingPunct="1">
              <a:spcBef>
                <a:spcPct val="0"/>
              </a:spcBef>
              <a:buFontTx/>
              <a:buNone/>
            </a:pPr>
            <a:endParaRPr lang="en-US" sz="4000" dirty="0" smtClean="0">
              <a:ea typeface="ＭＳ Ｐゴシック" pitchFamily="-84" charset="-128"/>
              <a:cs typeface="ＭＳ Ｐゴシック" pitchFamily="-84" charset="-128"/>
            </a:endParaRPr>
          </a:p>
          <a:p>
            <a:pPr lvl="1" algn="ctr" eaLnBrk="1" hangingPunct="1">
              <a:spcBef>
                <a:spcPct val="0"/>
              </a:spcBef>
              <a:buFontTx/>
              <a:buNone/>
            </a:pPr>
            <a:endParaRPr lang="en-US" sz="4000" dirty="0" smtClean="0"/>
          </a:p>
          <a:p>
            <a:pPr lvl="1" algn="ctr" eaLnBrk="1" hangingPunct="1">
              <a:spcBef>
                <a:spcPct val="0"/>
              </a:spcBef>
              <a:buFontTx/>
              <a:buNone/>
            </a:pPr>
            <a:endParaRPr lang="en-US" sz="2300" dirty="0" smtClean="0"/>
          </a:p>
          <a:p>
            <a:pPr lvl="1" algn="ctr" eaLnBrk="1" hangingPunct="1">
              <a:spcBef>
                <a:spcPct val="0"/>
              </a:spcBef>
              <a:buFontTx/>
              <a:buNone/>
            </a:pPr>
            <a:endParaRPr lang="en-US" sz="2300" dirty="0" smtClean="0"/>
          </a:p>
          <a:p>
            <a:pPr lvl="1" eaLnBrk="1" hangingPunct="1">
              <a:spcBef>
                <a:spcPct val="0"/>
              </a:spcBef>
            </a:pPr>
            <a:endParaRPr lang="en-US" dirty="0" smtClean="0"/>
          </a:p>
        </p:txBody>
      </p:sp>
      <p:sp>
        <p:nvSpPr>
          <p:cNvPr id="22531" name="Title 3"/>
          <p:cNvSpPr>
            <a:spLocks noGrp="1"/>
          </p:cNvSpPr>
          <p:nvPr>
            <p:ph type="title"/>
          </p:nvPr>
        </p:nvSpPr>
        <p:spPr>
          <a:xfrm>
            <a:off x="4572000" y="2743200"/>
            <a:ext cx="4419600" cy="1828800"/>
          </a:xfrm>
        </p:spPr>
        <p:txBody>
          <a:bodyPr/>
          <a:lstStyle/>
          <a:p>
            <a:pPr eaLnBrk="1" hangingPunct="1"/>
            <a:r>
              <a:rPr lang="en-US" sz="3500" b="1" dirty="0" smtClean="0">
                <a:ea typeface="ＭＳ Ｐゴシック" pitchFamily="-84" charset="-128"/>
                <a:cs typeface="ＭＳ Ｐゴシック" pitchFamily="-84" charset="-128"/>
              </a:rPr>
              <a:t>Digital media </a:t>
            </a:r>
            <a:br>
              <a:rPr lang="en-US" sz="3500" b="1" dirty="0" smtClean="0">
                <a:ea typeface="ＭＳ Ｐゴシック" pitchFamily="-84" charset="-128"/>
                <a:cs typeface="ＭＳ Ｐゴシック" pitchFamily="-84" charset="-128"/>
              </a:rPr>
            </a:br>
            <a:r>
              <a:rPr lang="en-US" sz="3500" b="1" dirty="0" smtClean="0">
                <a:ea typeface="ＭＳ Ｐゴシック" pitchFamily="-84" charset="-128"/>
                <a:cs typeface="ＭＳ Ｐゴシック" pitchFamily="-84" charset="-128"/>
              </a:rPr>
              <a:t>is a</a:t>
            </a:r>
            <a:br>
              <a:rPr lang="en-US" sz="3500" b="1" dirty="0" smtClean="0">
                <a:ea typeface="ＭＳ Ｐゴシック" pitchFamily="-84" charset="-128"/>
                <a:cs typeface="ＭＳ Ｐゴシック" pitchFamily="-84" charset="-128"/>
              </a:rPr>
            </a:br>
            <a:r>
              <a:rPr lang="en-US" sz="3500" b="1" dirty="0" smtClean="0">
                <a:ea typeface="ＭＳ Ｐゴシック" pitchFamily="-84" charset="-128"/>
                <a:cs typeface="ＭＳ Ｐゴシック" pitchFamily="-84" charset="-128"/>
              </a:rPr>
              <a:t> demanding relationship  </a:t>
            </a:r>
            <a:br>
              <a:rPr lang="en-US" sz="3500" b="1" dirty="0" smtClean="0">
                <a:ea typeface="ＭＳ Ｐゴシック" pitchFamily="-84" charset="-128"/>
                <a:cs typeface="ＭＳ Ｐゴシック" pitchFamily="-84" charset="-128"/>
              </a:rPr>
            </a:br>
            <a:endParaRPr lang="en-US" sz="3500" dirty="0" smtClean="0">
              <a:ea typeface="ＭＳ Ｐゴシック" pitchFamily="-84" charset="-128"/>
              <a:cs typeface="ＭＳ Ｐゴシック" pitchFamily="-84" charset="-128"/>
            </a:endParaRPr>
          </a:p>
        </p:txBody>
      </p:sp>
      <p:sp>
        <p:nvSpPr>
          <p:cNvPr id="4" name="Oval Callout 3"/>
          <p:cNvSpPr/>
          <p:nvPr/>
        </p:nvSpPr>
        <p:spPr>
          <a:xfrm>
            <a:off x="152400" y="0"/>
            <a:ext cx="5029200" cy="2895600"/>
          </a:xfrm>
          <a:prstGeom prst="wedgeEllipseCallout">
            <a:avLst>
              <a:gd name="adj1" fmla="val 40784"/>
              <a:gd name="adj2" fmla="val 57215"/>
            </a:avLst>
          </a:prstGeom>
          <a:solidFill>
            <a:srgbClr val="9180F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D3594"/>
              </a:solidFill>
            </a:endParaRPr>
          </a:p>
        </p:txBody>
      </p:sp>
      <p:sp>
        <p:nvSpPr>
          <p:cNvPr id="5" name="TextBox 4"/>
          <p:cNvSpPr txBox="1"/>
          <p:nvPr/>
        </p:nvSpPr>
        <p:spPr>
          <a:xfrm>
            <a:off x="228600" y="603409"/>
            <a:ext cx="4953000" cy="2215991"/>
          </a:xfrm>
          <a:prstGeom prst="rect">
            <a:avLst/>
          </a:prstGeom>
          <a:noFill/>
        </p:spPr>
        <p:txBody>
          <a:bodyPr wrap="square" rtlCol="0">
            <a:spAutoFit/>
          </a:bodyPr>
          <a:lstStyle/>
          <a:p>
            <a:pPr algn="ctr">
              <a:spcBef>
                <a:spcPct val="0"/>
              </a:spcBef>
            </a:pPr>
            <a:r>
              <a:rPr lang="en-US" sz="2400" dirty="0" err="1" smtClean="0">
                <a:solidFill>
                  <a:srgbClr val="FFFFFF"/>
                </a:solidFill>
                <a:ea typeface="ＭＳ Ｐゴシック" pitchFamily="-84" charset="-128"/>
                <a:cs typeface="ＭＳ Ｐゴシック" pitchFamily="-84" charset="-128"/>
              </a:rPr>
              <a:t>Facebook</a:t>
            </a:r>
            <a:r>
              <a:rPr lang="en-US" sz="2400" dirty="0" smtClean="0">
                <a:solidFill>
                  <a:srgbClr val="FFFFFF"/>
                </a:solidFill>
                <a:ea typeface="ＭＳ Ｐゴシック" pitchFamily="-84" charset="-128"/>
                <a:cs typeface="ＭＳ Ｐゴシック" pitchFamily="-84" charset="-128"/>
              </a:rPr>
              <a:t> asks what I’m thinking. </a:t>
            </a:r>
          </a:p>
          <a:p>
            <a:pPr algn="ctr">
              <a:spcBef>
                <a:spcPct val="0"/>
              </a:spcBef>
            </a:pPr>
            <a:r>
              <a:rPr lang="en-US" sz="2400" dirty="0" smtClean="0">
                <a:solidFill>
                  <a:srgbClr val="FFFFFF"/>
                </a:solidFill>
                <a:ea typeface="ＭＳ Ｐゴシック" pitchFamily="-84" charset="-128"/>
                <a:cs typeface="ＭＳ Ｐゴシック" pitchFamily="-84" charset="-128"/>
              </a:rPr>
              <a:t>Twitter asks what I’m doing. Foursquare asks where I am. </a:t>
            </a:r>
          </a:p>
          <a:p>
            <a:pPr algn="ctr">
              <a:spcBef>
                <a:spcPct val="0"/>
              </a:spcBef>
            </a:pPr>
            <a:r>
              <a:rPr lang="en-US" sz="2400" dirty="0" smtClean="0">
                <a:solidFill>
                  <a:srgbClr val="FFFFFF"/>
                </a:solidFill>
                <a:ea typeface="ＭＳ Ｐゴシック" pitchFamily="-84" charset="-128"/>
                <a:cs typeface="ＭＳ Ｐゴシック" pitchFamily="-84" charset="-128"/>
              </a:rPr>
              <a:t>The internet has turned into </a:t>
            </a:r>
          </a:p>
          <a:p>
            <a:pPr algn="ctr">
              <a:spcBef>
                <a:spcPct val="0"/>
              </a:spcBef>
            </a:pPr>
            <a:r>
              <a:rPr lang="en-US" sz="2400" dirty="0" smtClean="0">
                <a:solidFill>
                  <a:srgbClr val="FFFFFF"/>
                </a:solidFill>
                <a:ea typeface="ＭＳ Ｐゴシック" pitchFamily="-84" charset="-128"/>
                <a:cs typeface="ＭＳ Ｐゴシック" pitchFamily="-84" charset="-128"/>
              </a:rPr>
              <a:t>a crazy girlfriend.</a:t>
            </a:r>
          </a:p>
          <a:p>
            <a:endParaRPr lang="en-US" dirty="0">
              <a:solidFill>
                <a:srgbClr val="FFFFFF"/>
              </a:solidFill>
            </a:endParaRPr>
          </a:p>
        </p:txBody>
      </p:sp>
      <p:sp>
        <p:nvSpPr>
          <p:cNvPr id="6" name="TextBox 5"/>
          <p:cNvSpPr txBox="1"/>
          <p:nvPr/>
        </p:nvSpPr>
        <p:spPr>
          <a:xfrm>
            <a:off x="3962400" y="3048000"/>
            <a:ext cx="1828800" cy="369332"/>
          </a:xfrm>
          <a:prstGeom prst="rect">
            <a:avLst/>
          </a:prstGeom>
          <a:noFill/>
        </p:spPr>
        <p:txBody>
          <a:bodyPr wrap="square" rtlCol="0">
            <a:spAutoFit/>
          </a:bodyPr>
          <a:lstStyle/>
          <a:p>
            <a:r>
              <a:rPr lang="en-US" i="1" dirty="0" smtClean="0">
                <a:solidFill>
                  <a:schemeClr val="bg1"/>
                </a:solidFill>
              </a:rPr>
              <a:t>Tracy Morgan</a:t>
            </a:r>
            <a:endParaRPr lang="en-US" i="1" dirty="0">
              <a:solidFill>
                <a:schemeClr val="bg1"/>
              </a:solidFill>
            </a:endParaRPr>
          </a:p>
        </p:txBody>
      </p:sp>
      <p:sp>
        <p:nvSpPr>
          <p:cNvPr id="7" name="TextBox 6"/>
          <p:cNvSpPr txBox="1"/>
          <p:nvPr/>
        </p:nvSpPr>
        <p:spPr>
          <a:xfrm>
            <a:off x="533400" y="5364540"/>
            <a:ext cx="4038600" cy="1569660"/>
          </a:xfrm>
          <a:prstGeom prst="rect">
            <a:avLst/>
          </a:prstGeom>
          <a:noFill/>
        </p:spPr>
        <p:txBody>
          <a:bodyPr wrap="square" rtlCol="0">
            <a:spAutoFit/>
          </a:bodyPr>
          <a:lstStyle/>
          <a:p>
            <a:pPr lvl="1" algn="ctr">
              <a:spcBef>
                <a:spcPct val="0"/>
              </a:spcBef>
            </a:pPr>
            <a:r>
              <a:rPr lang="en-US" sz="2400" dirty="0" smtClean="0">
                <a:solidFill>
                  <a:srgbClr val="FFFFFF"/>
                </a:solidFill>
              </a:rPr>
              <a:t>“Twitter has </a:t>
            </a:r>
          </a:p>
          <a:p>
            <a:pPr lvl="1" algn="ctr">
              <a:spcBef>
                <a:spcPct val="0"/>
              </a:spcBef>
            </a:pPr>
            <a:r>
              <a:rPr lang="en-US" sz="2400" dirty="0" smtClean="0">
                <a:solidFill>
                  <a:srgbClr val="FFFFFF"/>
                </a:solidFill>
              </a:rPr>
              <a:t>replaced muttering </a:t>
            </a:r>
          </a:p>
          <a:p>
            <a:pPr lvl="1" algn="ctr">
              <a:spcBef>
                <a:spcPct val="0"/>
              </a:spcBef>
            </a:pPr>
            <a:r>
              <a:rPr lang="en-US" sz="2400" dirty="0" smtClean="0">
                <a:solidFill>
                  <a:srgbClr val="FFFFFF"/>
                </a:solidFill>
              </a:rPr>
              <a:t>to yourself on the couch”</a:t>
            </a:r>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5791200" y="3127248"/>
            <a:ext cx="2968752" cy="3349752"/>
          </a:xfrm>
        </p:spPr>
        <p:txBody>
          <a:bodyPr>
            <a:normAutofit fontScale="77500" lnSpcReduction="20000"/>
          </a:bodyPr>
          <a:lstStyle/>
          <a:p>
            <a:pPr marL="822960" lvl="1" indent="-548640">
              <a:spcBef>
                <a:spcPts val="2520"/>
              </a:spcBef>
              <a:buClrTx/>
              <a:buFont typeface="Wingdings" charset="2"/>
              <a:buChar char="ü"/>
            </a:pPr>
            <a:r>
              <a:rPr lang="en-US" sz="3000" dirty="0" smtClean="0">
                <a:solidFill>
                  <a:srgbClr val="FFFFFF"/>
                </a:solidFill>
              </a:rPr>
              <a:t>GOALS </a:t>
            </a:r>
          </a:p>
          <a:p>
            <a:pPr marL="822960" lvl="1" indent="-548640">
              <a:spcBef>
                <a:spcPts val="2520"/>
              </a:spcBef>
              <a:buClrTx/>
              <a:buFont typeface="Wingdings" charset="2"/>
              <a:buChar char="ü"/>
            </a:pPr>
            <a:r>
              <a:rPr lang="en-US" sz="3000" dirty="0" smtClean="0">
                <a:solidFill>
                  <a:srgbClr val="FFFFFF"/>
                </a:solidFill>
              </a:rPr>
              <a:t>STRATEGY</a:t>
            </a:r>
          </a:p>
          <a:p>
            <a:pPr marL="822960" lvl="1" indent="-548640">
              <a:spcBef>
                <a:spcPts val="2520"/>
              </a:spcBef>
              <a:buClrTx/>
              <a:buFont typeface="Wingdings" charset="2"/>
              <a:buChar char="ü"/>
            </a:pPr>
            <a:r>
              <a:rPr lang="en-US" sz="3000" dirty="0" smtClean="0">
                <a:solidFill>
                  <a:srgbClr val="FFFFFF"/>
                </a:solidFill>
              </a:rPr>
              <a:t>TOOLS</a:t>
            </a:r>
          </a:p>
          <a:p>
            <a:pPr marL="822960" lvl="1" indent="-548640">
              <a:spcBef>
                <a:spcPts val="2520"/>
              </a:spcBef>
              <a:buClrTx/>
              <a:buFont typeface="Wingdings" charset="2"/>
              <a:buChar char="ü"/>
            </a:pPr>
            <a:r>
              <a:rPr lang="en-US" sz="3000" dirty="0" smtClean="0">
                <a:solidFill>
                  <a:srgbClr val="FFFFFF"/>
                </a:solidFill>
              </a:rPr>
              <a:t>ACTION PLAN</a:t>
            </a:r>
          </a:p>
          <a:p>
            <a:pPr marL="822960" lvl="1" indent="-548640">
              <a:spcBef>
                <a:spcPts val="2520"/>
              </a:spcBef>
              <a:buClrTx/>
              <a:buFont typeface="Wingdings" charset="2"/>
              <a:buChar char="ü"/>
            </a:pPr>
            <a:r>
              <a:rPr lang="en-US" sz="3000" dirty="0" smtClean="0">
                <a:solidFill>
                  <a:srgbClr val="FFFFFF"/>
                </a:solidFill>
              </a:rPr>
              <a:t>REVIEW AND EVALUATION PLAN</a:t>
            </a:r>
          </a:p>
          <a:p>
            <a:pPr lvl="1">
              <a:spcBef>
                <a:spcPts val="2520"/>
              </a:spcBef>
              <a:buNone/>
            </a:pPr>
            <a:endParaRPr lang="en-US" sz="3000" dirty="0" smtClean="0">
              <a:solidFill>
                <a:srgbClr val="FFFFFF"/>
              </a:solidFill>
            </a:endParaRPr>
          </a:p>
          <a:p>
            <a:pPr lvl="1">
              <a:spcBef>
                <a:spcPts val="2520"/>
              </a:spcBef>
              <a:buNone/>
            </a:pPr>
            <a:endParaRPr lang="en-US" sz="3000" dirty="0" smtClean="0">
              <a:solidFill>
                <a:srgbClr val="FFFFFF"/>
              </a:solidFill>
            </a:endParaRPr>
          </a:p>
          <a:p>
            <a:pPr lvl="1">
              <a:spcBef>
                <a:spcPts val="2520"/>
              </a:spcBef>
              <a:buNone/>
            </a:pPr>
            <a:endParaRPr lang="en-US" sz="3000" dirty="0">
              <a:solidFill>
                <a:srgbClr val="FFFFFF"/>
              </a:solidFill>
            </a:endParaRPr>
          </a:p>
        </p:txBody>
      </p:sp>
      <p:sp>
        <p:nvSpPr>
          <p:cNvPr id="4" name="Title 3"/>
          <p:cNvSpPr>
            <a:spLocks noGrp="1"/>
          </p:cNvSpPr>
          <p:nvPr>
            <p:ph type="title"/>
          </p:nvPr>
        </p:nvSpPr>
        <p:spPr>
          <a:xfrm>
            <a:off x="6023588" y="-228600"/>
            <a:ext cx="2891812" cy="1828800"/>
          </a:xfrm>
        </p:spPr>
        <p:txBody>
          <a:bodyPr/>
          <a:lstStyle/>
          <a:p>
            <a:r>
              <a:rPr lang="en-US" sz="2800" dirty="0" smtClean="0"/>
              <a:t>Don’t Waste </a:t>
            </a:r>
            <a:br>
              <a:rPr lang="en-US" sz="2800" dirty="0" smtClean="0"/>
            </a:br>
            <a:r>
              <a:rPr lang="en-US" sz="2800" dirty="0" smtClean="0"/>
              <a:t>time and</a:t>
            </a:r>
            <a:br>
              <a:rPr lang="en-US" sz="2800" dirty="0" smtClean="0"/>
            </a:br>
            <a:r>
              <a:rPr lang="en-US" sz="2800" dirty="0" smtClean="0"/>
              <a:t>Resources</a:t>
            </a:r>
            <a:endParaRPr lang="en-US" sz="2800" dirty="0"/>
          </a:p>
        </p:txBody>
      </p:sp>
      <p:sp>
        <p:nvSpPr>
          <p:cNvPr id="9" name="TextBox 8"/>
          <p:cNvSpPr txBox="1"/>
          <p:nvPr/>
        </p:nvSpPr>
        <p:spPr>
          <a:xfrm>
            <a:off x="0" y="152400"/>
            <a:ext cx="5181600" cy="7940635"/>
          </a:xfrm>
          <a:prstGeom prst="rect">
            <a:avLst/>
          </a:prstGeom>
          <a:noFill/>
        </p:spPr>
        <p:txBody>
          <a:bodyPr wrap="square" rtlCol="0">
            <a:spAutoFit/>
          </a:bodyPr>
          <a:lstStyle/>
          <a:p>
            <a:pPr lvl="1">
              <a:buNone/>
            </a:pPr>
            <a:r>
              <a:rPr lang="en-US" sz="3000" dirty="0" smtClean="0">
                <a:solidFill>
                  <a:schemeClr val="bg1"/>
                </a:solidFill>
              </a:rPr>
              <a:t>Reinvigorate all channels</a:t>
            </a:r>
          </a:p>
          <a:p>
            <a:pPr lvl="1">
              <a:buNone/>
            </a:pPr>
            <a:endParaRPr lang="en-US" sz="3000" dirty="0" smtClean="0">
              <a:solidFill>
                <a:schemeClr val="bg1"/>
              </a:solidFill>
            </a:endParaRPr>
          </a:p>
          <a:p>
            <a:pPr lvl="1">
              <a:buNone/>
            </a:pPr>
            <a:r>
              <a:rPr lang="en-US" sz="3000" dirty="0" smtClean="0">
                <a:solidFill>
                  <a:schemeClr val="bg1"/>
                </a:solidFill>
              </a:rPr>
              <a:t>Align all campaigns</a:t>
            </a:r>
          </a:p>
          <a:p>
            <a:pPr lvl="1">
              <a:buNone/>
            </a:pPr>
            <a:endParaRPr lang="en-US" sz="3000" dirty="0" smtClean="0">
              <a:solidFill>
                <a:schemeClr val="bg1"/>
              </a:solidFill>
            </a:endParaRPr>
          </a:p>
          <a:p>
            <a:pPr lvl="1">
              <a:buNone/>
            </a:pPr>
            <a:r>
              <a:rPr lang="en-US" sz="3000" dirty="0" smtClean="0">
                <a:solidFill>
                  <a:schemeClr val="bg1"/>
                </a:solidFill>
              </a:rPr>
              <a:t>Consistency: Brand, messaging, story</a:t>
            </a:r>
          </a:p>
          <a:p>
            <a:pPr lvl="1">
              <a:buNone/>
            </a:pPr>
            <a:endParaRPr lang="en-US" sz="3000" dirty="0" smtClean="0">
              <a:solidFill>
                <a:schemeClr val="bg1"/>
              </a:solidFill>
            </a:endParaRPr>
          </a:p>
          <a:p>
            <a:pPr lvl="1">
              <a:buNone/>
            </a:pPr>
            <a:r>
              <a:rPr lang="en-US" sz="3000" dirty="0" smtClean="0">
                <a:solidFill>
                  <a:schemeClr val="bg1"/>
                </a:solidFill>
              </a:rPr>
              <a:t>Resources available</a:t>
            </a:r>
          </a:p>
          <a:p>
            <a:pPr lvl="1">
              <a:buNone/>
            </a:pPr>
            <a:r>
              <a:rPr lang="en-US" sz="3000" dirty="0" smtClean="0">
                <a:solidFill>
                  <a:schemeClr val="bg1"/>
                </a:solidFill>
              </a:rPr>
              <a:t>to implement</a:t>
            </a:r>
          </a:p>
          <a:p>
            <a:pPr lvl="1">
              <a:buNone/>
            </a:pPr>
            <a:endParaRPr lang="en-US" sz="3000" dirty="0" smtClean="0">
              <a:solidFill>
                <a:schemeClr val="bg1"/>
              </a:solidFill>
            </a:endParaRPr>
          </a:p>
          <a:p>
            <a:pPr lvl="1">
              <a:buNone/>
            </a:pPr>
            <a:r>
              <a:rPr lang="en-US" sz="3000" dirty="0" smtClean="0">
                <a:solidFill>
                  <a:schemeClr val="bg1"/>
                </a:solidFill>
              </a:rPr>
              <a:t>“The Audience is Listening.”  Are you?</a:t>
            </a:r>
          </a:p>
          <a:p>
            <a:pPr lvl="1">
              <a:buNone/>
            </a:pPr>
            <a:endParaRPr lang="en-US" sz="3000" dirty="0" smtClean="0">
              <a:solidFill>
                <a:schemeClr val="bg1"/>
              </a:solidFill>
            </a:endParaRPr>
          </a:p>
          <a:p>
            <a:pPr lvl="1">
              <a:buNone/>
            </a:pPr>
            <a:r>
              <a:rPr lang="en-US" sz="3000" dirty="0" smtClean="0">
                <a:solidFill>
                  <a:schemeClr val="bg1"/>
                </a:solidFill>
              </a:rPr>
              <a:t>Understand “</a:t>
            </a:r>
            <a:r>
              <a:rPr lang="en-US" sz="3000" i="1" dirty="0" smtClean="0">
                <a:solidFill>
                  <a:schemeClr val="bg1"/>
                </a:solidFill>
              </a:rPr>
              <a:t>engagement</a:t>
            </a:r>
            <a:r>
              <a:rPr lang="en-US" sz="3000" dirty="0" smtClean="0">
                <a:solidFill>
                  <a:schemeClr val="bg1"/>
                </a:solidFill>
              </a:rPr>
              <a:t>”</a:t>
            </a:r>
          </a:p>
          <a:p>
            <a:pPr lvl="1">
              <a:buNone/>
            </a:pPr>
            <a:endParaRPr lang="en-US" sz="3000" dirty="0" smtClean="0">
              <a:solidFill>
                <a:schemeClr val="bg1"/>
              </a:solidFill>
            </a:endParaRPr>
          </a:p>
          <a:p>
            <a:pPr lvl="1">
              <a:buNone/>
            </a:pPr>
            <a:endParaRPr lang="en-US" sz="3000" dirty="0" smtClean="0">
              <a:solidFill>
                <a:schemeClr val="bg1"/>
              </a:solidFill>
            </a:endParaRPr>
          </a:p>
          <a:p>
            <a:endParaRPr lang="en-US" sz="3000" dirty="0">
              <a:solidFill>
                <a:schemeClr val="bg1"/>
              </a:solidFill>
            </a:endParaRPr>
          </a:p>
        </p:txBody>
      </p:sp>
      <p:sp>
        <p:nvSpPr>
          <p:cNvPr id="11" name="Oval Callout 10"/>
          <p:cNvSpPr/>
          <p:nvPr/>
        </p:nvSpPr>
        <p:spPr>
          <a:xfrm>
            <a:off x="6324600" y="1600200"/>
            <a:ext cx="2819400" cy="1295400"/>
          </a:xfrm>
          <a:prstGeom prst="wedgeEllipseCallout">
            <a:avLst>
              <a:gd name="adj1" fmla="val 50394"/>
              <a:gd name="adj2" fmla="val 59910"/>
            </a:avLst>
          </a:prstGeom>
          <a:solidFill>
            <a:srgbClr val="8979E8"/>
          </a:solidFill>
          <a:ln>
            <a:solidFill>
              <a:srgbClr val="9180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781800" y="1828800"/>
            <a:ext cx="2057400" cy="707886"/>
          </a:xfrm>
          <a:prstGeom prst="rect">
            <a:avLst/>
          </a:prstGeom>
          <a:noFill/>
        </p:spPr>
        <p:txBody>
          <a:bodyPr wrap="square" rtlCol="0">
            <a:spAutoFit/>
          </a:bodyPr>
          <a:lstStyle/>
          <a:p>
            <a:r>
              <a:rPr lang="en-US" sz="4000" dirty="0" smtClean="0">
                <a:solidFill>
                  <a:srgbClr val="FFFFFF"/>
                </a:solidFill>
              </a:rPr>
              <a:t>Me, too!</a:t>
            </a:r>
            <a:endParaRPr lang="en-US" sz="4000" dirty="0">
              <a:solidFill>
                <a:srgbClr val="FFFFFF"/>
              </a:solidFill>
            </a:endParaRPr>
          </a:p>
        </p:txBody>
      </p:sp>
      <p:sp>
        <p:nvSpPr>
          <p:cNvPr id="13" name="TextBox 12"/>
          <p:cNvSpPr txBox="1"/>
          <p:nvPr/>
        </p:nvSpPr>
        <p:spPr>
          <a:xfrm>
            <a:off x="7010400" y="990600"/>
            <a:ext cx="2667000" cy="2400657"/>
          </a:xfrm>
          <a:prstGeom prst="rect">
            <a:avLst/>
          </a:prstGeom>
          <a:noFill/>
        </p:spPr>
        <p:txBody>
          <a:bodyPr wrap="square" rtlCol="0">
            <a:spAutoFit/>
          </a:bodyPr>
          <a:lstStyle/>
          <a:p>
            <a:r>
              <a:rPr lang="en-US" sz="15000" dirty="0" smtClean="0">
                <a:solidFill>
                  <a:srgbClr val="3D3594"/>
                </a:solidFill>
                <a:latin typeface="Century Gothic"/>
                <a:cs typeface="Century Gothic"/>
              </a:rPr>
              <a:t>X</a:t>
            </a:r>
            <a:endParaRPr lang="en-US" sz="15000" dirty="0">
              <a:solidFill>
                <a:srgbClr val="3D3594"/>
              </a:solidFill>
              <a:latin typeface="Century Gothic"/>
              <a:cs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304800" y="228600"/>
            <a:ext cx="5334000" cy="6477000"/>
          </a:xfrm>
          <a:prstGeom prst="rect">
            <a:avLst/>
          </a:prstGeom>
        </p:spPr>
        <p:txBody>
          <a:bodyPr vert="horz" lIns="91440" tIns="0" rIns="91440" bIns="45720" rtlCol="0">
            <a:normAutofit fontScale="92500"/>
          </a:bodyPr>
          <a:lstStyle/>
          <a:p>
            <a:pPr marR="0" lvl="0" algn="l" defTabSz="914400" rtl="0" eaLnBrk="1" fontAlgn="auto" latinLnBrk="0" hangingPunct="1">
              <a:lnSpc>
                <a:spcPct val="150000"/>
              </a:lnSpc>
              <a:spcAft>
                <a:spcPts val="3600"/>
              </a:spcAft>
              <a:buClr>
                <a:schemeClr val="tx1"/>
              </a:buClr>
              <a:buSzTx/>
              <a:tabLst/>
              <a:defRPr/>
            </a:pPr>
            <a:r>
              <a:rPr lang="en-US" sz="3000" b="1" spc="150" noProof="0" dirty="0" smtClean="0"/>
              <a:t>Develop a content strategy</a:t>
            </a:r>
            <a:r>
              <a:rPr kumimoji="0" lang="en-US" sz="3000" b="0" i="0" u="none" strike="noStrike" kern="1200" cap="none" spc="150" normalizeH="0" dirty="0" smtClean="0">
                <a:ln>
                  <a:noFill/>
                </a:ln>
                <a:solidFill>
                  <a:schemeClr val="tx1"/>
                </a:solidFill>
                <a:effectLst/>
                <a:uLnTx/>
                <a:uFillTx/>
                <a:latin typeface="+mn-lt"/>
                <a:ea typeface="+mn-ea"/>
                <a:cs typeface="+mn-cs"/>
              </a:rPr>
              <a:t> </a:t>
            </a:r>
          </a:p>
          <a:p>
            <a:pPr marR="0" lvl="0" algn="l" defTabSz="914400" rtl="0" eaLnBrk="1" fontAlgn="auto" latinLnBrk="0" hangingPunct="1">
              <a:lnSpc>
                <a:spcPct val="150000"/>
              </a:lnSpc>
              <a:spcBef>
                <a:spcPts val="336"/>
              </a:spcBef>
              <a:spcAft>
                <a:spcPts val="0"/>
              </a:spcAft>
              <a:buClr>
                <a:schemeClr val="tx1"/>
              </a:buClr>
              <a:buSzTx/>
              <a:buFont typeface="Arial"/>
              <a:buChar char="•"/>
              <a:tabLst/>
              <a:defRPr/>
            </a:pPr>
            <a:r>
              <a:rPr kumimoji="0" lang="en-US" sz="3000" b="0" i="0" u="none" strike="noStrike" kern="1200" cap="none" spc="150" normalizeH="0" dirty="0" smtClean="0">
                <a:ln>
                  <a:noFill/>
                </a:ln>
                <a:solidFill>
                  <a:schemeClr val="tx1"/>
                </a:solidFill>
                <a:effectLst/>
                <a:uLnTx/>
                <a:uFillTx/>
                <a:latin typeface="+mn-lt"/>
                <a:ea typeface="+mn-ea"/>
                <a:cs typeface="+mn-cs"/>
              </a:rPr>
              <a:t> Provide value; </a:t>
            </a:r>
            <a:r>
              <a:rPr lang="en-US" sz="3000" spc="150" dirty="0" err="1" smtClean="0"/>
              <a:t>b</a:t>
            </a:r>
            <a:r>
              <a:rPr lang="en-US" sz="3000" spc="150" baseline="0" noProof="0" dirty="0" err="1" smtClean="0"/>
              <a:t>e</a:t>
            </a:r>
            <a:r>
              <a:rPr lang="en-US" sz="3000" spc="150" noProof="0" dirty="0" smtClean="0"/>
              <a:t> a resource</a:t>
            </a:r>
          </a:p>
          <a:p>
            <a:pPr marR="0" lvl="0" algn="l" defTabSz="914400" rtl="0" eaLnBrk="1" fontAlgn="auto" latinLnBrk="0" hangingPunct="1">
              <a:lnSpc>
                <a:spcPct val="150000"/>
              </a:lnSpc>
              <a:spcBef>
                <a:spcPts val="2136"/>
              </a:spcBef>
              <a:spcAft>
                <a:spcPts val="0"/>
              </a:spcAft>
              <a:buClr>
                <a:schemeClr val="tx1"/>
              </a:buClr>
              <a:buSzTx/>
              <a:buFont typeface="Arial"/>
              <a:buChar char="•"/>
              <a:tabLst/>
              <a:defRPr/>
            </a:pPr>
            <a:r>
              <a:rPr kumimoji="0" lang="en-US" sz="3000" b="0" i="0" u="none" strike="noStrike" kern="1200" cap="none" spc="150" normalizeH="0" baseline="0" dirty="0" smtClean="0">
                <a:ln>
                  <a:noFill/>
                </a:ln>
                <a:solidFill>
                  <a:schemeClr val="tx1"/>
                </a:solidFill>
                <a:effectLst/>
                <a:uLnTx/>
                <a:uFillTx/>
                <a:latin typeface="+mn-lt"/>
                <a:ea typeface="+mn-ea"/>
                <a:cs typeface="+mn-cs"/>
              </a:rPr>
              <a:t> Educate</a:t>
            </a:r>
            <a:r>
              <a:rPr lang="en-US" sz="3000" spc="150" dirty="0" smtClean="0"/>
              <a:t>, connect, entertain</a:t>
            </a:r>
          </a:p>
          <a:p>
            <a:pPr marR="0" lvl="0" algn="l" defTabSz="914400" rtl="0" eaLnBrk="1" fontAlgn="auto" latinLnBrk="0" hangingPunct="1">
              <a:lnSpc>
                <a:spcPct val="150000"/>
              </a:lnSpc>
              <a:spcBef>
                <a:spcPts val="2136"/>
              </a:spcBef>
              <a:spcAft>
                <a:spcPts val="0"/>
              </a:spcAft>
              <a:buClr>
                <a:schemeClr val="tx1"/>
              </a:buClr>
              <a:buSzTx/>
              <a:buFont typeface="Arial"/>
              <a:buChar char="•"/>
              <a:tabLst/>
              <a:defRPr/>
            </a:pPr>
            <a:r>
              <a:rPr kumimoji="0" lang="en-US" sz="3000" b="0" i="0" u="none" strike="noStrike" kern="1200" cap="none" spc="150" normalizeH="0" noProof="0" dirty="0" smtClean="0">
                <a:ln>
                  <a:noFill/>
                </a:ln>
                <a:solidFill>
                  <a:schemeClr val="tx1"/>
                </a:solidFill>
                <a:effectLst/>
                <a:uLnTx/>
                <a:uFillTx/>
                <a:latin typeface="+mn-lt"/>
                <a:ea typeface="+mn-ea"/>
                <a:cs typeface="+mn-cs"/>
              </a:rPr>
              <a:t> What is your role? </a:t>
            </a:r>
          </a:p>
          <a:p>
            <a:pPr marR="0" lvl="0" algn="l" defTabSz="914400" rtl="0" eaLnBrk="1" fontAlgn="auto" latinLnBrk="0" hangingPunct="1">
              <a:spcAft>
                <a:spcPts val="0"/>
              </a:spcAft>
              <a:buClr>
                <a:schemeClr val="tx1"/>
              </a:buClr>
              <a:buSzTx/>
              <a:tabLst/>
              <a:defRPr/>
            </a:pPr>
            <a:r>
              <a:rPr lang="en-US" sz="3000" spc="150" dirty="0" smtClean="0"/>
              <a:t>  </a:t>
            </a:r>
            <a:r>
              <a:rPr lang="en-US" sz="2811" i="1" spc="150" dirty="0" err="1" smtClean="0"/>
              <a:t>m</a:t>
            </a:r>
            <a:r>
              <a:rPr kumimoji="0" lang="en-US" sz="2811" b="0" i="1" u="none" strike="noStrike" kern="1200" cap="none" spc="150" normalizeH="0" noProof="0" dirty="0" err="1" smtClean="0">
                <a:ln>
                  <a:noFill/>
                </a:ln>
                <a:solidFill>
                  <a:schemeClr val="tx1"/>
                </a:solidFill>
                <a:effectLst/>
                <a:uLnTx/>
                <a:uFillTx/>
                <a:latin typeface="+mn-lt"/>
                <a:ea typeface="+mn-ea"/>
                <a:cs typeface="+mn-cs"/>
              </a:rPr>
              <a:t>edia</a:t>
            </a:r>
            <a:r>
              <a:rPr kumimoji="0" lang="en-US" sz="2811" b="0" i="1" u="none" strike="noStrike" kern="1200" cap="none" spc="150" normalizeH="0" noProof="0" dirty="0" smtClean="0">
                <a:ln>
                  <a:noFill/>
                </a:ln>
                <a:solidFill>
                  <a:schemeClr val="tx1"/>
                </a:solidFill>
                <a:effectLst/>
                <a:uLnTx/>
                <a:uFillTx/>
                <a:latin typeface="+mn-lt"/>
                <a:ea typeface="+mn-ea"/>
                <a:cs typeface="+mn-cs"/>
              </a:rPr>
              <a:t>, publisher, </a:t>
            </a:r>
          </a:p>
          <a:p>
            <a:pPr marR="0" lvl="0" algn="l" defTabSz="914400" rtl="0" eaLnBrk="1" fontAlgn="auto" latinLnBrk="0" hangingPunct="1">
              <a:spcAft>
                <a:spcPts val="0"/>
              </a:spcAft>
              <a:buClr>
                <a:schemeClr val="tx1"/>
              </a:buClr>
              <a:buSzTx/>
              <a:tabLst/>
              <a:defRPr/>
            </a:pPr>
            <a:r>
              <a:rPr lang="en-US" sz="2811" i="1" spc="150" dirty="0" smtClean="0"/>
              <a:t>  </a:t>
            </a:r>
            <a:r>
              <a:rPr kumimoji="0" lang="en-US" sz="2811" b="0" i="1" u="none" strike="noStrike" kern="1200" cap="none" spc="150" normalizeH="0" noProof="0" dirty="0" smtClean="0">
                <a:ln>
                  <a:noFill/>
                </a:ln>
                <a:solidFill>
                  <a:schemeClr val="tx1"/>
                </a:solidFill>
                <a:effectLst/>
                <a:uLnTx/>
                <a:uFillTx/>
                <a:latin typeface="+mn-lt"/>
                <a:ea typeface="+mn-ea"/>
                <a:cs typeface="+mn-cs"/>
              </a:rPr>
              <a:t>content</a:t>
            </a:r>
            <a:r>
              <a:rPr lang="en-US" sz="2811" i="1" spc="150" dirty="0" smtClean="0"/>
              <a:t> </a:t>
            </a:r>
            <a:r>
              <a:rPr kumimoji="0" lang="en-US" sz="2811" b="0" i="1" u="none" strike="noStrike" kern="1200" cap="none" spc="150" normalizeH="0" noProof="0" dirty="0" smtClean="0">
                <a:ln>
                  <a:noFill/>
                </a:ln>
                <a:solidFill>
                  <a:schemeClr val="tx1"/>
                </a:solidFill>
                <a:effectLst/>
                <a:uLnTx/>
                <a:uFillTx/>
                <a:latin typeface="+mn-lt"/>
                <a:ea typeface="+mn-ea"/>
                <a:cs typeface="+mn-cs"/>
              </a:rPr>
              <a:t>curator, </a:t>
            </a:r>
            <a:r>
              <a:rPr lang="en-US" sz="2811" i="1" spc="150" dirty="0" smtClean="0"/>
              <a:t>authority</a:t>
            </a:r>
            <a:r>
              <a:rPr kumimoji="0" lang="en-US" sz="2811" b="0" i="1" u="none" strike="noStrike" kern="1200" cap="none" spc="150" normalizeH="0" noProof="0" dirty="0" smtClean="0">
                <a:ln>
                  <a:noFill/>
                </a:ln>
                <a:solidFill>
                  <a:schemeClr val="tx1"/>
                </a:solidFill>
                <a:effectLst/>
                <a:uLnTx/>
                <a:uFillTx/>
                <a:latin typeface="+mn-lt"/>
                <a:ea typeface="+mn-ea"/>
                <a:cs typeface="+mn-cs"/>
              </a:rPr>
              <a:t> </a:t>
            </a:r>
          </a:p>
          <a:p>
            <a:pPr marR="0" lvl="0" algn="l" defTabSz="914400" rtl="0" eaLnBrk="1" fontAlgn="auto" latinLnBrk="0" hangingPunct="1">
              <a:lnSpc>
                <a:spcPct val="150000"/>
              </a:lnSpc>
              <a:spcBef>
                <a:spcPts val="2136"/>
              </a:spcBef>
              <a:spcAft>
                <a:spcPts val="0"/>
              </a:spcAft>
              <a:buClr>
                <a:schemeClr val="tx1"/>
              </a:buClr>
              <a:buSzTx/>
              <a:buFont typeface="Arial"/>
              <a:buChar char="•"/>
              <a:tabLst/>
              <a:defRPr/>
            </a:pPr>
            <a:r>
              <a:rPr lang="en-US" sz="3000" spc="150" baseline="0" dirty="0" smtClean="0"/>
              <a:t> Establish </a:t>
            </a:r>
            <a:r>
              <a:rPr lang="en-US" sz="3000" spc="150" dirty="0" smtClean="0"/>
              <a:t>methods to gather   </a:t>
            </a:r>
          </a:p>
          <a:p>
            <a:pPr marR="0" lvl="0" algn="l" defTabSz="914400" rtl="0" eaLnBrk="1" fontAlgn="auto" latinLnBrk="0" hangingPunct="1">
              <a:spcAft>
                <a:spcPts val="0"/>
              </a:spcAft>
              <a:buClr>
                <a:schemeClr val="tx1"/>
              </a:buClr>
              <a:buSzTx/>
              <a:tabLst/>
              <a:defRPr/>
            </a:pPr>
            <a:r>
              <a:rPr lang="en-US" sz="3000" spc="150" dirty="0" smtClean="0"/>
              <a:t>  and identify content</a:t>
            </a:r>
            <a:endParaRPr lang="en-US" sz="3000" spc="150" baseline="0" dirty="0" smtClean="0"/>
          </a:p>
          <a:p>
            <a:pPr marR="0" lvl="0" algn="l" defTabSz="914400" rtl="0" eaLnBrk="1" fontAlgn="auto" latinLnBrk="0" hangingPunct="1">
              <a:lnSpc>
                <a:spcPct val="150000"/>
              </a:lnSpc>
              <a:spcBef>
                <a:spcPts val="336"/>
              </a:spcBef>
              <a:spcAft>
                <a:spcPts val="0"/>
              </a:spcAft>
              <a:buClr>
                <a:schemeClr val="tx1"/>
              </a:buClr>
              <a:buSzTx/>
              <a:tabLst/>
              <a:defRPr/>
            </a:pPr>
            <a:endParaRPr kumimoji="0" lang="en-US" sz="2400" b="0" i="0" u="none" strike="noStrike" kern="1200" cap="none" spc="15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lang="en-US" sz="1400" spc="150" dirty="0" smtClean="0"/>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lang="en-US" sz="1400" dirty="0" smtClean="0"/>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lang="en-US" sz="1400" spc="150" dirty="0" smtClean="0"/>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1400" b="0" i="0" u="none" strike="noStrike" kern="1200" cap="none" spc="15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1400" b="0" i="0" u="none" strike="noStrike" kern="1200" cap="none" spc="15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1400" b="0" i="0" u="none" strike="noStrike" kern="1200" cap="none" spc="15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1400" b="0" i="0" u="none" strike="noStrike" kern="1200" cap="none" spc="15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1400" b="0" i="0" u="none" strike="noStrike" kern="1200" cap="none" spc="150" normalizeH="0" baseline="0" noProof="0" dirty="0" smtClean="0">
              <a:ln>
                <a:noFill/>
              </a:ln>
              <a:solidFill>
                <a:schemeClr val="tx1"/>
              </a:solidFill>
              <a:effectLst/>
              <a:uLnTx/>
              <a:uFillTx/>
              <a:latin typeface="+mn-lt"/>
              <a:ea typeface="+mn-ea"/>
              <a:cs typeface="+mn-cs"/>
            </a:endParaRPr>
          </a:p>
          <a:p>
            <a:pPr marL="0" marR="0" lvl="1" indent="182880" algn="l" defTabSz="914400" rtl="0" eaLnBrk="1" fontAlgn="auto" latinLnBrk="0" hangingPunct="1">
              <a:lnSpc>
                <a:spcPct val="150000"/>
              </a:lnSpc>
              <a:spcBef>
                <a:spcPts val="336"/>
              </a:spcBef>
              <a:spcAft>
                <a:spcPts val="0"/>
              </a:spcAft>
              <a:buClr>
                <a:schemeClr val="tx1"/>
              </a:buClr>
              <a:buSzTx/>
              <a:buFont typeface="Arial"/>
              <a:buChar char="•"/>
              <a:tabLst/>
              <a:defRPr/>
            </a:pPr>
            <a:endParaRPr kumimoji="0" lang="en-US" sz="1200" b="0" i="0" u="none" strike="noStrike" kern="1200" cap="none" spc="100" normalizeH="0" baseline="0" noProof="0" dirty="0" smtClean="0">
              <a:ln>
                <a:noFill/>
              </a:ln>
              <a:solidFill>
                <a:srgbClr val="FFFFFF"/>
              </a:solidFill>
              <a:effectLst/>
              <a:uLnTx/>
              <a:uFillTx/>
              <a:latin typeface="+mn-lt"/>
              <a:ea typeface="+mn-ea"/>
              <a:cs typeface="+mn-cs"/>
            </a:endParaRPr>
          </a:p>
          <a:p>
            <a:pPr marL="0" marR="0" lvl="0" indent="182880" algn="l" defTabSz="914400" rtl="0" eaLnBrk="1" fontAlgn="auto" latinLnBrk="0" hangingPunct="1">
              <a:lnSpc>
                <a:spcPct val="150000"/>
              </a:lnSpc>
              <a:spcBef>
                <a:spcPts val="336"/>
              </a:spcBef>
              <a:spcAft>
                <a:spcPts val="0"/>
              </a:spcAft>
              <a:buClr>
                <a:schemeClr val="tx1"/>
              </a:buClr>
              <a:buSzTx/>
              <a:buFont typeface="Arial"/>
              <a:buChar char="•"/>
              <a:tabLst/>
              <a:defRPr/>
            </a:pPr>
            <a:endParaRPr kumimoji="0" lang="en-US" sz="1400" b="0" i="0" u="none" strike="noStrike" kern="1200" cap="none" spc="150" normalizeH="0" baseline="0" noProof="0" dirty="0">
              <a:ln>
                <a:noFill/>
              </a:ln>
              <a:solidFill>
                <a:schemeClr val="tx1"/>
              </a:solidFill>
              <a:effectLst/>
              <a:uLnTx/>
              <a:uFillTx/>
              <a:latin typeface="+mn-lt"/>
              <a:ea typeface="+mn-ea"/>
              <a:cs typeface="+mn-cs"/>
            </a:endParaRPr>
          </a:p>
        </p:txBody>
      </p:sp>
      <p:sp>
        <p:nvSpPr>
          <p:cNvPr id="6" name="Title 4"/>
          <p:cNvSpPr>
            <a:spLocks noGrp="1"/>
          </p:cNvSpPr>
          <p:nvPr>
            <p:ph type="title"/>
          </p:nvPr>
        </p:nvSpPr>
        <p:spPr>
          <a:xfrm>
            <a:off x="5943600" y="-225552"/>
            <a:ext cx="2971800" cy="6169152"/>
          </a:xfrm>
        </p:spPr>
        <p:txBody>
          <a:bodyPr/>
          <a:lstStyle/>
          <a:p>
            <a:pPr lvl="1" algn="l" rtl="0">
              <a:spcBef>
                <a:spcPct val="0"/>
              </a:spcBef>
            </a:pP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3500" b="1" dirty="0" smtClean="0">
                <a:solidFill>
                  <a:srgbClr val="FFFFFF"/>
                </a:solidFill>
              </a:rPr>
              <a:t>SOCIAL MEDIA MARKETING</a:t>
            </a: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solidFill>
                  <a:srgbClr val="FFFFFF"/>
                </a:solidFill>
              </a:rPr>
              <a:t>CONTENT IS KING.</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THE TOOLS ARE ALL FRIENDS.</a:t>
            </a:r>
            <a:endParaRPr lang="en-US"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95800" y="2057400"/>
            <a:ext cx="4419600" cy="1828800"/>
          </a:xfrm>
        </p:spPr>
        <p:txBody>
          <a:bodyPr/>
          <a:lstStyle/>
          <a:p>
            <a:pPr eaLnBrk="1" hangingPunct="1"/>
            <a:r>
              <a:rPr lang="en-US" dirty="0" smtClean="0">
                <a:ea typeface="ＭＳ Ｐゴシック" pitchFamily="-84" charset="-128"/>
                <a:cs typeface="ＭＳ Ｐゴシック" pitchFamily="-84" charset="-128"/>
              </a:rPr>
              <a:t>Building </a:t>
            </a:r>
            <a:r>
              <a:rPr lang="en-US" dirty="0" err="1" smtClean="0">
                <a:ea typeface="ＭＳ Ｐゴシック" pitchFamily="-84" charset="-128"/>
                <a:cs typeface="ＭＳ Ｐゴシック" pitchFamily="-84" charset="-128"/>
              </a:rPr>
              <a:t>TADA’s</a:t>
            </a:r>
            <a:r>
              <a:rPr lang="en-US" dirty="0" smtClean="0">
                <a:ea typeface="ＭＳ Ｐゴシック" pitchFamily="-84" charset="-128"/>
                <a:cs typeface="ＭＳ Ｐゴシック" pitchFamily="-84" charset="-128"/>
              </a:rPr>
              <a:t> Campaign: </a:t>
            </a:r>
            <a:br>
              <a:rPr lang="en-US" dirty="0" smtClean="0">
                <a:ea typeface="ＭＳ Ｐゴシック" pitchFamily="-84" charset="-128"/>
                <a:cs typeface="ＭＳ Ｐゴシック" pitchFamily="-84" charset="-128"/>
              </a:rPr>
            </a:br>
            <a:r>
              <a:rPr lang="en-US" dirty="0" smtClean="0">
                <a:ea typeface="ＭＳ Ｐゴシック" pitchFamily="-84" charset="-128"/>
                <a:cs typeface="ＭＳ Ｐゴシック" pitchFamily="-84" charset="-128"/>
              </a:rPr>
              <a:t/>
            </a:r>
            <a:br>
              <a:rPr lang="en-US" dirty="0" smtClean="0">
                <a:ea typeface="ＭＳ Ｐゴシック" pitchFamily="-84" charset="-128"/>
                <a:cs typeface="ＭＳ Ｐゴシック" pitchFamily="-84" charset="-128"/>
              </a:rPr>
            </a:br>
            <a:r>
              <a:rPr lang="en-US" dirty="0" smtClean="0">
                <a:ea typeface="ＭＳ Ｐゴシック" pitchFamily="-84" charset="-128"/>
                <a:cs typeface="ＭＳ Ｐゴシック" pitchFamily="-84" charset="-128"/>
              </a:rPr>
              <a:t/>
            </a:r>
            <a:br>
              <a:rPr lang="en-US" dirty="0" smtClean="0">
                <a:ea typeface="ＭＳ Ｐゴシック" pitchFamily="-84" charset="-128"/>
                <a:cs typeface="ＭＳ Ｐゴシック" pitchFamily="-84" charset="-128"/>
              </a:rPr>
            </a:br>
            <a:r>
              <a:rPr lang="en-US" dirty="0" smtClean="0">
                <a:ea typeface="ＭＳ Ｐゴシック" pitchFamily="-84" charset="-128"/>
                <a:cs typeface="ＭＳ Ｐゴシック" pitchFamily="-84" charset="-128"/>
              </a:rPr>
              <a:t>The </a:t>
            </a:r>
            <a:br>
              <a:rPr lang="en-US" dirty="0" smtClean="0">
                <a:ea typeface="ＭＳ Ｐゴシック" pitchFamily="-84" charset="-128"/>
                <a:cs typeface="ＭＳ Ｐゴシック" pitchFamily="-84" charset="-128"/>
              </a:rPr>
            </a:br>
            <a:r>
              <a:rPr lang="en-US" dirty="0" smtClean="0">
                <a:ea typeface="ＭＳ Ｐゴシック" pitchFamily="-84" charset="-128"/>
                <a:cs typeface="ＭＳ Ｐゴシック" pitchFamily="-84" charset="-128"/>
              </a:rPr>
              <a:t>Rhetorical Triangle</a:t>
            </a:r>
          </a:p>
        </p:txBody>
      </p:sp>
      <p:sp>
        <p:nvSpPr>
          <p:cNvPr id="4" name="Isosceles Triangle 3"/>
          <p:cNvSpPr/>
          <p:nvPr/>
        </p:nvSpPr>
        <p:spPr>
          <a:xfrm>
            <a:off x="2407920" y="3810000"/>
            <a:ext cx="1706880" cy="1905000"/>
          </a:xfrm>
          <a:prstGeom prst="triangle">
            <a:avLst/>
          </a:prstGeom>
          <a:solidFill>
            <a:srgbClr val="9180F5"/>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lIns="82296" tIns="41148" rIns="82296" bIns="41148" anchor="ctr"/>
          <a:lstStyle/>
          <a:p>
            <a:pPr algn="ctr">
              <a:defRPr/>
            </a:pPr>
            <a:endParaRPr lang="en-US" dirty="0">
              <a:solidFill>
                <a:srgbClr val="C1B5F5"/>
              </a:solidFill>
            </a:endParaRPr>
          </a:p>
        </p:txBody>
      </p:sp>
      <p:sp>
        <p:nvSpPr>
          <p:cNvPr id="24580" name="TextBox 4"/>
          <p:cNvSpPr txBox="1">
            <a:spLocks noChangeArrowheads="1"/>
          </p:cNvSpPr>
          <p:nvPr/>
        </p:nvSpPr>
        <p:spPr bwMode="auto">
          <a:xfrm>
            <a:off x="228600" y="2590800"/>
            <a:ext cx="1988820" cy="498633"/>
          </a:xfrm>
          <a:prstGeom prst="rect">
            <a:avLst/>
          </a:prstGeom>
          <a:noFill/>
          <a:ln w="9525">
            <a:noFill/>
            <a:miter lim="800000"/>
            <a:headEnd/>
            <a:tailEnd/>
          </a:ln>
        </p:spPr>
        <p:txBody>
          <a:bodyPr lIns="82296" tIns="41148" rIns="82296" bIns="41148">
            <a:prstTxWarp prst="textNoShape">
              <a:avLst/>
            </a:prstTxWarp>
            <a:spAutoFit/>
          </a:bodyPr>
          <a:lstStyle/>
          <a:p>
            <a:r>
              <a:rPr lang="en-US" sz="2700" b="1" dirty="0">
                <a:solidFill>
                  <a:schemeClr val="bg1"/>
                </a:solidFill>
              </a:rPr>
              <a:t>Purpose</a:t>
            </a:r>
          </a:p>
        </p:txBody>
      </p:sp>
      <p:sp>
        <p:nvSpPr>
          <p:cNvPr id="24581" name="TextBox 5"/>
          <p:cNvSpPr txBox="1">
            <a:spLocks noChangeArrowheads="1"/>
          </p:cNvSpPr>
          <p:nvPr/>
        </p:nvSpPr>
        <p:spPr bwMode="auto">
          <a:xfrm>
            <a:off x="4038600" y="6019800"/>
            <a:ext cx="2125980" cy="498634"/>
          </a:xfrm>
          <a:prstGeom prst="rect">
            <a:avLst/>
          </a:prstGeom>
          <a:noFill/>
          <a:ln w="9525">
            <a:noFill/>
            <a:miter lim="800000"/>
            <a:headEnd/>
            <a:tailEnd/>
          </a:ln>
        </p:spPr>
        <p:txBody>
          <a:bodyPr lIns="82296" tIns="41148" rIns="82296" bIns="41148">
            <a:prstTxWarp prst="textNoShape">
              <a:avLst/>
            </a:prstTxWarp>
            <a:spAutoFit/>
          </a:bodyPr>
          <a:lstStyle/>
          <a:p>
            <a:r>
              <a:rPr lang="en-US" sz="2700" dirty="0">
                <a:solidFill>
                  <a:schemeClr val="bg1"/>
                </a:solidFill>
              </a:rPr>
              <a:t>Subject</a:t>
            </a:r>
          </a:p>
        </p:txBody>
      </p:sp>
      <p:sp>
        <p:nvSpPr>
          <p:cNvPr id="24582" name="TextBox 6"/>
          <p:cNvSpPr txBox="1">
            <a:spLocks noChangeArrowheads="1"/>
          </p:cNvSpPr>
          <p:nvPr/>
        </p:nvSpPr>
        <p:spPr bwMode="auto">
          <a:xfrm>
            <a:off x="1790333" y="5943600"/>
            <a:ext cx="952867" cy="498598"/>
          </a:xfrm>
          <a:prstGeom prst="rect">
            <a:avLst/>
          </a:prstGeom>
          <a:noFill/>
          <a:ln w="9525">
            <a:noFill/>
            <a:miter lim="800000"/>
            <a:headEnd/>
            <a:tailEnd/>
          </a:ln>
        </p:spPr>
        <p:txBody>
          <a:bodyPr wrap="none" lIns="82296" tIns="41148" rIns="82296" bIns="41148">
            <a:prstTxWarp prst="textNoShape">
              <a:avLst/>
            </a:prstTxWarp>
            <a:spAutoFit/>
          </a:bodyPr>
          <a:lstStyle/>
          <a:p>
            <a:r>
              <a:rPr lang="en-US" sz="2700" dirty="0">
                <a:solidFill>
                  <a:schemeClr val="bg1"/>
                </a:solidFill>
              </a:rPr>
              <a:t>Voice</a:t>
            </a:r>
          </a:p>
        </p:txBody>
      </p:sp>
      <p:sp>
        <p:nvSpPr>
          <p:cNvPr id="24583" name="TextBox 7"/>
          <p:cNvSpPr txBox="1">
            <a:spLocks noChangeArrowheads="1"/>
          </p:cNvSpPr>
          <p:nvPr/>
        </p:nvSpPr>
        <p:spPr bwMode="auto">
          <a:xfrm>
            <a:off x="2483543" y="3048000"/>
            <a:ext cx="1555057" cy="498598"/>
          </a:xfrm>
          <a:prstGeom prst="rect">
            <a:avLst/>
          </a:prstGeom>
          <a:noFill/>
          <a:ln w="9525">
            <a:noFill/>
            <a:miter lim="800000"/>
            <a:headEnd/>
            <a:tailEnd/>
          </a:ln>
        </p:spPr>
        <p:txBody>
          <a:bodyPr wrap="none" lIns="82296" tIns="41148" rIns="82296" bIns="41148">
            <a:prstTxWarp prst="textNoShape">
              <a:avLst/>
            </a:prstTxWarp>
            <a:spAutoFit/>
          </a:bodyPr>
          <a:lstStyle/>
          <a:p>
            <a:r>
              <a:rPr lang="en-US" sz="2700" dirty="0">
                <a:solidFill>
                  <a:schemeClr val="bg1"/>
                </a:solidFill>
              </a:rPr>
              <a:t>Audience</a:t>
            </a:r>
          </a:p>
        </p:txBody>
      </p:sp>
      <p:sp>
        <p:nvSpPr>
          <p:cNvPr id="9" name="Left-Right Arrow 8"/>
          <p:cNvSpPr/>
          <p:nvPr/>
        </p:nvSpPr>
        <p:spPr>
          <a:xfrm rot="2374881">
            <a:off x="644840" y="3847265"/>
            <a:ext cx="1892409" cy="281143"/>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en-US">
              <a:solidFill>
                <a:srgbClr val="C1B5F5"/>
              </a:solidFill>
            </a:endParaRPr>
          </a:p>
        </p:txBody>
      </p:sp>
      <p:sp>
        <p:nvSpPr>
          <p:cNvPr id="12" name="Rectangle 11"/>
          <p:cNvSpPr/>
          <p:nvPr/>
        </p:nvSpPr>
        <p:spPr>
          <a:xfrm>
            <a:off x="-76200" y="298688"/>
            <a:ext cx="4572000" cy="1682512"/>
          </a:xfrm>
          <a:prstGeom prst="rect">
            <a:avLst/>
          </a:prstGeom>
        </p:spPr>
        <p:txBody>
          <a:bodyPr>
            <a:spAutoFit/>
          </a:bodyPr>
          <a:lstStyle/>
          <a:p>
            <a:pPr marL="822960" lvl="1" indent="-548640">
              <a:buClrTx/>
              <a:buFont typeface="Wingdings" charset="2"/>
              <a:buChar char="ü"/>
            </a:pPr>
            <a:r>
              <a:rPr lang="en-US" sz="2000" i="1" dirty="0" smtClean="0">
                <a:solidFill>
                  <a:srgbClr val="FFFFFF"/>
                </a:solidFill>
              </a:rPr>
              <a:t>Goals</a:t>
            </a:r>
          </a:p>
          <a:p>
            <a:pPr marL="822960" lvl="1" indent="-548640">
              <a:buClrTx/>
              <a:buFont typeface="Wingdings" charset="2"/>
              <a:buChar char="ü"/>
            </a:pPr>
            <a:r>
              <a:rPr lang="en-US" sz="2000" i="1" dirty="0" smtClean="0">
                <a:solidFill>
                  <a:srgbClr val="FFFFFF"/>
                </a:solidFill>
              </a:rPr>
              <a:t>Strategy</a:t>
            </a:r>
          </a:p>
          <a:p>
            <a:pPr marL="822960" lvl="1" indent="-548640">
              <a:buClrTx/>
              <a:buFont typeface="Wingdings" charset="2"/>
              <a:buChar char="ü"/>
            </a:pPr>
            <a:r>
              <a:rPr lang="en-US" sz="2000" i="1" dirty="0" smtClean="0">
                <a:solidFill>
                  <a:srgbClr val="FFFFFF"/>
                </a:solidFill>
              </a:rPr>
              <a:t>Tools</a:t>
            </a:r>
          </a:p>
          <a:p>
            <a:pPr marL="822960" lvl="1" indent="-548640">
              <a:buClrTx/>
              <a:buFont typeface="Wingdings" charset="2"/>
              <a:buChar char="ü"/>
            </a:pPr>
            <a:r>
              <a:rPr lang="en-US" sz="2000" i="1" dirty="0" smtClean="0">
                <a:solidFill>
                  <a:srgbClr val="FFFFFF"/>
                </a:solidFill>
              </a:rPr>
              <a:t>Action Plan</a:t>
            </a:r>
          </a:p>
          <a:p>
            <a:pPr marL="822960" lvl="1" indent="-548640">
              <a:buClrTx/>
              <a:buFont typeface="Wingdings" charset="2"/>
              <a:buChar char="ü"/>
            </a:pPr>
            <a:r>
              <a:rPr lang="en-US" sz="2000" i="1" dirty="0" smtClean="0">
                <a:solidFill>
                  <a:srgbClr val="FFFFFF"/>
                </a:solidFill>
              </a:rPr>
              <a:t>Review &amp; Evaluation Plan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Content Placeholder 2"/>
          <p:cNvSpPr>
            <a:spLocks noGrp="1"/>
          </p:cNvSpPr>
          <p:nvPr>
            <p:ph type="body" sz="half" idx="2"/>
          </p:nvPr>
        </p:nvSpPr>
        <p:spPr>
          <a:xfrm>
            <a:off x="5867400" y="457200"/>
            <a:ext cx="3352800" cy="6781800"/>
          </a:xfrm>
        </p:spPr>
        <p:txBody>
          <a:bodyPr>
            <a:normAutofit/>
          </a:bodyPr>
          <a:lstStyle/>
          <a:p>
            <a:pPr eaLnBrk="1" hangingPunct="1">
              <a:buClr>
                <a:schemeClr val="tx1"/>
              </a:buClr>
            </a:pPr>
            <a:r>
              <a:rPr lang="en-US" sz="2800" b="1" dirty="0" smtClean="0">
                <a:ea typeface="ヒラギノ角ゴ Pro W3" pitchFamily="64" charset="-128"/>
                <a:cs typeface="ヒラギノ角ゴ Pro W3" pitchFamily="64" charset="-128"/>
              </a:rPr>
              <a:t>Each community </a:t>
            </a:r>
          </a:p>
          <a:p>
            <a:pPr eaLnBrk="1" hangingPunct="1">
              <a:spcBef>
                <a:spcPts val="0"/>
              </a:spcBef>
              <a:buClr>
                <a:schemeClr val="tx1"/>
              </a:buClr>
            </a:pPr>
            <a:r>
              <a:rPr lang="en-US" sz="2800" b="1" dirty="0" smtClean="0">
                <a:ea typeface="ヒラギノ角ゴ Pro W3" pitchFamily="64" charset="-128"/>
                <a:cs typeface="ヒラギノ角ゴ Pro W3" pitchFamily="64" charset="-128"/>
              </a:rPr>
              <a:t>will be different.</a:t>
            </a:r>
          </a:p>
          <a:p>
            <a:pPr eaLnBrk="1" hangingPunct="1">
              <a:buClr>
                <a:schemeClr val="tx1"/>
              </a:buClr>
            </a:pPr>
            <a:endParaRPr lang="en-US" sz="2800" b="1" dirty="0" smtClean="0">
              <a:ea typeface="ヒラギノ角ゴ Pro W3" pitchFamily="64" charset="-128"/>
              <a:cs typeface="ヒラギノ角ゴ Pro W3" pitchFamily="64" charset="-128"/>
            </a:endParaRPr>
          </a:p>
          <a:p>
            <a:pPr eaLnBrk="1" hangingPunct="1">
              <a:buClr>
                <a:schemeClr val="tx1"/>
              </a:buClr>
            </a:pPr>
            <a:r>
              <a:rPr lang="en-US" sz="2800" b="1" dirty="0" smtClean="0">
                <a:ea typeface="ヒラギノ角ゴ Pro W3" pitchFamily="64" charset="-128"/>
                <a:cs typeface="ヒラギノ角ゴ Pro W3" pitchFamily="64" charset="-128"/>
              </a:rPr>
              <a:t>How do you </a:t>
            </a:r>
          </a:p>
          <a:p>
            <a:pPr eaLnBrk="1" hangingPunct="1">
              <a:buClr>
                <a:schemeClr val="tx1"/>
              </a:buClr>
            </a:pPr>
            <a:r>
              <a:rPr lang="en-US" sz="2800" b="1" dirty="0" smtClean="0">
                <a:ea typeface="ヒラギノ角ゴ Pro W3" pitchFamily="64" charset="-128"/>
                <a:cs typeface="ヒラギノ角ゴ Pro W3" pitchFamily="64" charset="-128"/>
              </a:rPr>
              <a:t>find yours?</a:t>
            </a:r>
          </a:p>
          <a:p>
            <a:pPr eaLnBrk="1" hangingPunct="1">
              <a:buClr>
                <a:schemeClr val="tx1"/>
              </a:buClr>
            </a:pPr>
            <a:r>
              <a:rPr lang="en-US" sz="2400" i="1" dirty="0" smtClean="0"/>
              <a:t>Directly Related</a:t>
            </a:r>
          </a:p>
          <a:p>
            <a:pPr eaLnBrk="1" hangingPunct="1">
              <a:buClr>
                <a:schemeClr val="tx1"/>
              </a:buClr>
            </a:pPr>
            <a:r>
              <a:rPr lang="en-US" sz="2400" i="1" dirty="0" smtClean="0"/>
              <a:t>Tangentially Related</a:t>
            </a:r>
          </a:p>
          <a:p>
            <a:pPr eaLnBrk="1" hangingPunct="1">
              <a:buClr>
                <a:schemeClr val="tx1"/>
              </a:buClr>
            </a:pPr>
            <a:endParaRPr lang="en-US" sz="2400" dirty="0" smtClean="0"/>
          </a:p>
          <a:p>
            <a:pPr eaLnBrk="1" hangingPunct="1">
              <a:buClr>
                <a:schemeClr val="tx1"/>
              </a:buClr>
            </a:pPr>
            <a:endParaRPr lang="en-US" sz="2600" b="1" dirty="0" smtClean="0"/>
          </a:p>
          <a:p>
            <a:pPr eaLnBrk="1" hangingPunct="1">
              <a:buClr>
                <a:schemeClr val="tx1"/>
              </a:buClr>
            </a:pPr>
            <a:r>
              <a:rPr lang="en-US" sz="2800" b="1" dirty="0" smtClean="0"/>
              <a:t>Where are they?</a:t>
            </a:r>
          </a:p>
          <a:p>
            <a:pPr eaLnBrk="1" hangingPunct="1">
              <a:buClr>
                <a:schemeClr val="tx1"/>
              </a:buClr>
              <a:buFont typeface="Wingdings" charset="2"/>
              <a:buChar char="§"/>
            </a:pPr>
            <a:endParaRPr lang="en-US" sz="2400" dirty="0" smtClean="0">
              <a:ea typeface="ヒラギノ角ゴ Pro W3" pitchFamily="64" charset="-128"/>
              <a:cs typeface="ヒラギノ角ゴ Pro W3" pitchFamily="64" charset="-128"/>
            </a:endParaRPr>
          </a:p>
        </p:txBody>
      </p:sp>
      <p:sp>
        <p:nvSpPr>
          <p:cNvPr id="18434" name="Title 1"/>
          <p:cNvSpPr>
            <a:spLocks noGrp="1"/>
          </p:cNvSpPr>
          <p:nvPr>
            <p:ph type="title"/>
          </p:nvPr>
        </p:nvSpPr>
        <p:spPr>
          <a:xfrm>
            <a:off x="609600" y="304800"/>
            <a:ext cx="4495800" cy="1066800"/>
          </a:xfrm>
        </p:spPr>
        <p:txBody>
          <a:bodyPr/>
          <a:lstStyle/>
          <a:p>
            <a:pPr algn="ctr" eaLnBrk="1" hangingPunct="1"/>
            <a:r>
              <a:rPr lang="en-US" sz="3000" dirty="0" smtClean="0">
                <a:solidFill>
                  <a:srgbClr val="FFFFFF"/>
                </a:solidFill>
                <a:ea typeface="ヒラギノ角ゴ Pro W3" pitchFamily="64" charset="-128"/>
                <a:cs typeface="ヒラギノ角ゴ Pro W3" pitchFamily="64" charset="-128"/>
              </a:rPr>
              <a:t>Building a base community</a:t>
            </a:r>
          </a:p>
        </p:txBody>
      </p:sp>
      <p:pic>
        <p:nvPicPr>
          <p:cNvPr id="18436" name="Picture 3" descr="18308sjbecbba0n.jpg"/>
          <p:cNvPicPr>
            <a:picLocks noChangeAspect="1"/>
          </p:cNvPicPr>
          <p:nvPr/>
        </p:nvPicPr>
        <p:blipFill>
          <a:blip r:embed="rId2"/>
          <a:srcRect/>
          <a:stretch>
            <a:fillRect/>
          </a:stretch>
        </p:blipFill>
        <p:spPr bwMode="auto">
          <a:xfrm>
            <a:off x="457200" y="1981200"/>
            <a:ext cx="4767263" cy="3432175"/>
          </a:xfrm>
          <a:prstGeom prst="rect">
            <a:avLst/>
          </a:prstGeom>
          <a:noFill/>
          <a:ln w="9525">
            <a:noFill/>
            <a:miter lim="800000"/>
            <a:headEnd/>
            <a:tailEnd/>
          </a:ln>
          <a:effectLst>
            <a:softEdge rad="127000"/>
          </a:effectLst>
        </p:spPr>
      </p:pic>
      <p:sp>
        <p:nvSpPr>
          <p:cNvPr id="18437" name="TextBox 4"/>
          <p:cNvSpPr txBox="1">
            <a:spLocks noChangeArrowheads="1"/>
          </p:cNvSpPr>
          <p:nvPr/>
        </p:nvSpPr>
        <p:spPr bwMode="auto">
          <a:xfrm>
            <a:off x="5410200" y="6611779"/>
            <a:ext cx="3962400" cy="246221"/>
          </a:xfrm>
          <a:prstGeom prst="rect">
            <a:avLst/>
          </a:prstGeom>
          <a:noFill/>
          <a:ln w="9525">
            <a:noFill/>
            <a:miter lim="800000"/>
            <a:headEnd/>
            <a:tailEnd/>
          </a:ln>
        </p:spPr>
        <p:txBody>
          <a:bodyPr wrap="square">
            <a:prstTxWarp prst="textNoShape">
              <a:avLst/>
            </a:prstTxWarp>
            <a:spAutoFit/>
          </a:bodyPr>
          <a:lstStyle/>
          <a:p>
            <a:r>
              <a:rPr lang="en-US" sz="1000" dirty="0"/>
              <a:t>Credit: Idea </a:t>
            </a:r>
            <a:r>
              <a:rPr lang="en-US" sz="1000" dirty="0" smtClean="0"/>
              <a:t>go/</a:t>
            </a:r>
            <a:r>
              <a:rPr lang="en-US" sz="1000" dirty="0" err="1" smtClean="0"/>
              <a:t>www.freedigitalphotos.net</a:t>
            </a:r>
            <a:endParaRPr lang="en-US" sz="1000" dirty="0"/>
          </a:p>
        </p:txBody>
      </p:sp>
      <p:sp>
        <p:nvSpPr>
          <p:cNvPr id="6" name="TextBox 4"/>
          <p:cNvSpPr txBox="1">
            <a:spLocks noChangeArrowheads="1"/>
          </p:cNvSpPr>
          <p:nvPr/>
        </p:nvSpPr>
        <p:spPr bwMode="auto">
          <a:xfrm>
            <a:off x="1668462" y="5181600"/>
            <a:ext cx="2522538" cy="246221"/>
          </a:xfrm>
          <a:prstGeom prst="rect">
            <a:avLst/>
          </a:prstGeom>
          <a:noFill/>
          <a:ln w="9525">
            <a:noFill/>
            <a:miter lim="800000"/>
            <a:headEnd/>
            <a:tailEnd/>
          </a:ln>
        </p:spPr>
        <p:txBody>
          <a:bodyPr>
            <a:prstTxWarp prst="textNoShape">
              <a:avLst/>
            </a:prstTxWarp>
            <a:spAutoFit/>
          </a:bodyPr>
          <a:lstStyle/>
          <a:p>
            <a:r>
              <a:rPr lang="en-US" sz="1000" dirty="0">
                <a:solidFill>
                  <a:schemeClr val="bg1"/>
                </a:solidFill>
              </a:rPr>
              <a:t>Credit: Idea </a:t>
            </a:r>
            <a:r>
              <a:rPr lang="en-US" sz="1000" dirty="0" smtClean="0">
                <a:solidFill>
                  <a:schemeClr val="bg1"/>
                </a:solidFill>
              </a:rPr>
              <a:t>go/</a:t>
            </a:r>
            <a:r>
              <a:rPr lang="en-US" sz="1000" dirty="0" err="1" smtClean="0">
                <a:solidFill>
                  <a:schemeClr val="bg1"/>
                </a:solidFill>
              </a:rPr>
              <a:t>www.freedigitalphotos.net</a:t>
            </a:r>
            <a:endParaRPr lang="en-US" sz="1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28600"/>
            <a:ext cx="8229600" cy="1143000"/>
          </a:xfrm>
        </p:spPr>
        <p:txBody>
          <a:bodyPr/>
          <a:lstStyle/>
          <a:p>
            <a:pPr eaLnBrk="1" hangingPunct="1"/>
            <a:r>
              <a:rPr lang="en-US" dirty="0" smtClean="0">
                <a:ea typeface="ヒラギノ角ゴ Pro W3" pitchFamily="64" charset="-128"/>
                <a:cs typeface="ヒラギノ角ゴ Pro W3" pitchFamily="64" charset="-128"/>
              </a:rPr>
              <a:t>Quality over quantity</a:t>
            </a:r>
          </a:p>
        </p:txBody>
      </p:sp>
      <p:sp>
        <p:nvSpPr>
          <p:cNvPr id="19459" name="Content Placeholder 2"/>
          <p:cNvSpPr>
            <a:spLocks noGrp="1"/>
          </p:cNvSpPr>
          <p:nvPr>
            <p:ph idx="1"/>
          </p:nvPr>
        </p:nvSpPr>
        <p:spPr>
          <a:xfrm>
            <a:off x="257175" y="4495800"/>
            <a:ext cx="9115425" cy="3860800"/>
          </a:xfrm>
        </p:spPr>
        <p:txBody>
          <a:bodyPr>
            <a:normAutofit/>
          </a:bodyPr>
          <a:lstStyle/>
          <a:p>
            <a:pPr algn="ctr" eaLnBrk="1" hangingPunct="1">
              <a:buNone/>
            </a:pPr>
            <a:r>
              <a:rPr lang="en-US" sz="2600" b="1" dirty="0" smtClean="0">
                <a:solidFill>
                  <a:srgbClr val="3D3594"/>
                </a:solidFill>
                <a:ea typeface="ヒラギノ角ゴ Pro W3" pitchFamily="64" charset="-128"/>
                <a:cs typeface="ヒラギノ角ゴ Pro W3" pitchFamily="64" charset="-128"/>
              </a:rPr>
              <a:t>1000 active followers with </a:t>
            </a:r>
          </a:p>
          <a:p>
            <a:pPr algn="ctr" eaLnBrk="1" hangingPunct="1">
              <a:buNone/>
            </a:pPr>
            <a:r>
              <a:rPr lang="en-US" sz="2600" b="1" dirty="0" smtClean="0">
                <a:solidFill>
                  <a:srgbClr val="3D3594"/>
                </a:solidFill>
                <a:ea typeface="ヒラギノ角ゴ Pro W3" pitchFamily="64" charset="-128"/>
                <a:cs typeface="ヒラギノ角ゴ Pro W3" pitchFamily="64" charset="-128"/>
              </a:rPr>
              <a:t>10,000 followers of their own</a:t>
            </a:r>
          </a:p>
          <a:p>
            <a:pPr algn="ctr" eaLnBrk="1" hangingPunct="1">
              <a:buNone/>
            </a:pPr>
            <a:r>
              <a:rPr lang="en-US" sz="2600" b="1" dirty="0" smtClean="0">
                <a:solidFill>
                  <a:srgbClr val="3D3594"/>
                </a:solidFill>
                <a:ea typeface="ヒラギノ角ゴ Pro W3" pitchFamily="64" charset="-128"/>
                <a:cs typeface="ヒラギノ角ゴ Pro W3" pitchFamily="64" charset="-128"/>
              </a:rPr>
              <a:t>&gt; </a:t>
            </a:r>
          </a:p>
          <a:p>
            <a:pPr algn="ctr" eaLnBrk="1" hangingPunct="1">
              <a:buNone/>
            </a:pPr>
            <a:r>
              <a:rPr lang="en-US" sz="2600" b="1" dirty="0" smtClean="0">
                <a:solidFill>
                  <a:srgbClr val="3D3594"/>
                </a:solidFill>
                <a:ea typeface="ヒラギノ角ゴ Pro W3" pitchFamily="64" charset="-128"/>
                <a:cs typeface="ヒラギノ角ゴ Pro W3" pitchFamily="64" charset="-128"/>
              </a:rPr>
              <a:t>100,000 followers who never sign on</a:t>
            </a:r>
          </a:p>
          <a:p>
            <a:pPr lvl="1" algn="ctr" eaLnBrk="1" hangingPunct="1"/>
            <a:endParaRPr lang="en-US" sz="2600" dirty="0" smtClean="0">
              <a:solidFill>
                <a:srgbClr val="3D3594"/>
              </a:solidFill>
            </a:endParaRPr>
          </a:p>
        </p:txBody>
      </p:sp>
      <p:pic>
        <p:nvPicPr>
          <p:cNvPr id="19460" name="Picture 3" descr="47574v0v8wa5n7c.jpg"/>
          <p:cNvPicPr>
            <a:picLocks noChangeAspect="1"/>
          </p:cNvPicPr>
          <p:nvPr/>
        </p:nvPicPr>
        <p:blipFill>
          <a:blip r:embed="rId2"/>
          <a:srcRect/>
          <a:stretch>
            <a:fillRect/>
          </a:stretch>
        </p:blipFill>
        <p:spPr bwMode="auto">
          <a:xfrm>
            <a:off x="228600" y="1752600"/>
            <a:ext cx="4011679" cy="2667000"/>
          </a:xfrm>
          <a:prstGeom prst="rect">
            <a:avLst/>
          </a:prstGeom>
          <a:noFill/>
          <a:ln w="9525">
            <a:noFill/>
            <a:miter lim="800000"/>
            <a:headEnd/>
            <a:tailEnd/>
          </a:ln>
          <a:effectLst>
            <a:softEdge rad="317500"/>
          </a:effectLst>
        </p:spPr>
      </p:pic>
      <p:sp>
        <p:nvSpPr>
          <p:cNvPr id="19461" name="TextBox 4"/>
          <p:cNvSpPr txBox="1">
            <a:spLocks noChangeArrowheads="1"/>
          </p:cNvSpPr>
          <p:nvPr/>
        </p:nvSpPr>
        <p:spPr bwMode="auto">
          <a:xfrm>
            <a:off x="762000" y="4249579"/>
            <a:ext cx="3862388" cy="246221"/>
          </a:xfrm>
          <a:prstGeom prst="rect">
            <a:avLst/>
          </a:prstGeom>
          <a:noFill/>
          <a:ln w="9525">
            <a:noFill/>
            <a:miter lim="800000"/>
            <a:headEnd/>
            <a:tailEnd/>
          </a:ln>
        </p:spPr>
        <p:txBody>
          <a:bodyPr wrap="square">
            <a:prstTxWarp prst="textNoShape">
              <a:avLst/>
            </a:prstTxWarp>
            <a:spAutoFit/>
          </a:bodyPr>
          <a:lstStyle/>
          <a:p>
            <a:r>
              <a:rPr lang="en-US" sz="1000" dirty="0">
                <a:solidFill>
                  <a:schemeClr val="tx1">
                    <a:lumMod val="65000"/>
                    <a:lumOff val="35000"/>
                  </a:schemeClr>
                </a:solidFill>
              </a:rPr>
              <a:t>Credit: </a:t>
            </a:r>
            <a:r>
              <a:rPr lang="en-US" sz="1000" dirty="0" smtClean="0">
                <a:solidFill>
                  <a:schemeClr val="tx1">
                    <a:lumMod val="65000"/>
                    <a:lumOff val="35000"/>
                  </a:schemeClr>
                </a:solidFill>
              </a:rPr>
              <a:t>think4photop/www.freedigitalphotos.net</a:t>
            </a:r>
            <a:endParaRPr lang="en-US" sz="1000" dirty="0">
              <a:solidFill>
                <a:schemeClr val="tx1">
                  <a:lumMod val="65000"/>
                  <a:lumOff val="35000"/>
                </a:schemeClr>
              </a:solidFill>
            </a:endParaRPr>
          </a:p>
        </p:txBody>
      </p:sp>
      <p:pic>
        <p:nvPicPr>
          <p:cNvPr id="19462" name="Picture 5" descr="8866ff70nde6b3.jpg"/>
          <p:cNvPicPr>
            <a:picLocks noChangeAspect="1"/>
          </p:cNvPicPr>
          <p:nvPr/>
        </p:nvPicPr>
        <p:blipFill>
          <a:blip r:embed="rId3"/>
          <a:srcRect/>
          <a:stretch>
            <a:fillRect/>
          </a:stretch>
        </p:blipFill>
        <p:spPr bwMode="auto">
          <a:xfrm>
            <a:off x="5410200" y="1752600"/>
            <a:ext cx="2629644" cy="2695837"/>
          </a:xfrm>
          <a:prstGeom prst="rect">
            <a:avLst/>
          </a:prstGeom>
          <a:noFill/>
          <a:ln w="9525">
            <a:noFill/>
            <a:miter lim="800000"/>
            <a:headEnd/>
            <a:tailEnd/>
          </a:ln>
          <a:effectLst>
            <a:softEdge rad="228600"/>
          </a:effectLst>
        </p:spPr>
      </p:pic>
      <p:sp>
        <p:nvSpPr>
          <p:cNvPr id="19463" name="TextBox 6"/>
          <p:cNvSpPr txBox="1">
            <a:spLocks noChangeArrowheads="1"/>
          </p:cNvSpPr>
          <p:nvPr/>
        </p:nvSpPr>
        <p:spPr bwMode="auto">
          <a:xfrm>
            <a:off x="5334000" y="4267200"/>
            <a:ext cx="3001962" cy="246221"/>
          </a:xfrm>
          <a:prstGeom prst="rect">
            <a:avLst/>
          </a:prstGeom>
          <a:noFill/>
          <a:ln w="9525">
            <a:noFill/>
            <a:miter lim="800000"/>
            <a:headEnd/>
            <a:tailEnd/>
          </a:ln>
        </p:spPr>
        <p:txBody>
          <a:bodyPr wrap="square">
            <a:prstTxWarp prst="textNoShape">
              <a:avLst/>
            </a:prstTxWarp>
            <a:spAutoFit/>
          </a:bodyPr>
          <a:lstStyle/>
          <a:p>
            <a:r>
              <a:rPr lang="en-US" sz="1000" dirty="0">
                <a:solidFill>
                  <a:schemeClr val="tx1">
                    <a:lumMod val="65000"/>
                    <a:lumOff val="35000"/>
                  </a:schemeClr>
                </a:solidFill>
              </a:rPr>
              <a:t>Credit: Daniel </a:t>
            </a:r>
            <a:r>
              <a:rPr lang="en-US" sz="1000" dirty="0" err="1">
                <a:solidFill>
                  <a:schemeClr val="tx1">
                    <a:lumMod val="65000"/>
                    <a:lumOff val="35000"/>
                  </a:schemeClr>
                </a:solidFill>
              </a:rPr>
              <a:t>St.</a:t>
            </a:r>
            <a:r>
              <a:rPr lang="en-US" sz="1000" dirty="0" err="1" smtClean="0">
                <a:solidFill>
                  <a:schemeClr val="tx1">
                    <a:lumMod val="65000"/>
                    <a:lumOff val="35000"/>
                  </a:schemeClr>
                </a:solidFill>
              </a:rPr>
              <a:t>Pierre/www.freedigitalphotos.net</a:t>
            </a:r>
            <a:endParaRPr lang="en-US" sz="1000" dirty="0">
              <a:solidFill>
                <a:schemeClr val="tx1">
                  <a:lumMod val="65000"/>
                  <a:lumOff val="35000"/>
                </a:schemeClr>
              </a:solidFill>
            </a:endParaRPr>
          </a:p>
        </p:txBody>
      </p:sp>
      <p:sp>
        <p:nvSpPr>
          <p:cNvPr id="19464" name="TextBox 8"/>
          <p:cNvSpPr txBox="1">
            <a:spLocks noChangeArrowheads="1"/>
          </p:cNvSpPr>
          <p:nvPr/>
        </p:nvSpPr>
        <p:spPr bwMode="auto">
          <a:xfrm>
            <a:off x="4343400" y="2890838"/>
            <a:ext cx="947738" cy="646112"/>
          </a:xfrm>
          <a:prstGeom prst="rect">
            <a:avLst/>
          </a:prstGeom>
          <a:noFill/>
          <a:ln w="9525">
            <a:noFill/>
            <a:miter lim="800000"/>
            <a:headEnd/>
            <a:tailEnd/>
          </a:ln>
        </p:spPr>
        <p:txBody>
          <a:bodyPr>
            <a:prstTxWarp prst="textNoShape">
              <a:avLst/>
            </a:prstTxWarp>
            <a:spAutoFit/>
          </a:bodyPr>
          <a:lstStyle/>
          <a:p>
            <a:r>
              <a:rPr lang="en-US" sz="3600" i="1" dirty="0" smtClean="0">
                <a:solidFill>
                  <a:srgbClr val="3D3594"/>
                </a:solidFill>
              </a:rPr>
              <a:t>OR</a:t>
            </a:r>
            <a:endParaRPr lang="en-US" sz="3600" i="1" dirty="0">
              <a:solidFill>
                <a:srgbClr val="3D359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8229600" cy="1143000"/>
          </a:xfrm>
        </p:spPr>
        <p:txBody>
          <a:bodyPr/>
          <a:lstStyle/>
          <a:p>
            <a:pPr eaLnBrk="1" hangingPunct="1"/>
            <a:r>
              <a:rPr lang="en-US" sz="4000" dirty="0" smtClean="0">
                <a:ea typeface="ヒラギノ角ゴ Pro W3" pitchFamily="64" charset="-128"/>
                <a:cs typeface="ヒラギノ角ゴ Pro W3" pitchFamily="64" charset="-128"/>
              </a:rPr>
              <a:t>Don’t feel overwhelmed! </a:t>
            </a:r>
          </a:p>
        </p:txBody>
      </p:sp>
      <p:sp>
        <p:nvSpPr>
          <p:cNvPr id="20483" name="Content Placeholder 2"/>
          <p:cNvSpPr>
            <a:spLocks noGrp="1"/>
          </p:cNvSpPr>
          <p:nvPr>
            <p:ph idx="1"/>
          </p:nvPr>
        </p:nvSpPr>
        <p:spPr>
          <a:xfrm>
            <a:off x="3530600" y="1676400"/>
            <a:ext cx="5461000" cy="4830762"/>
          </a:xfrm>
        </p:spPr>
        <p:txBody>
          <a:bodyPr>
            <a:normAutofit/>
          </a:bodyPr>
          <a:lstStyle/>
          <a:p>
            <a:pPr eaLnBrk="1" hangingPunct="1">
              <a:buNone/>
            </a:pPr>
            <a:r>
              <a:rPr lang="en-US" sz="2800" dirty="0" smtClean="0">
                <a:solidFill>
                  <a:schemeClr val="accent5">
                    <a:lumMod val="75000"/>
                  </a:schemeClr>
                </a:solidFill>
                <a:ea typeface="ヒラギノ角ゴ Pro W3" pitchFamily="64" charset="-128"/>
                <a:cs typeface="ヒラギノ角ゴ Pro W3" pitchFamily="64" charset="-128"/>
              </a:rPr>
              <a:t>Doesn’t have to be your </a:t>
            </a:r>
          </a:p>
          <a:p>
            <a:pPr eaLnBrk="1" hangingPunct="1">
              <a:buNone/>
            </a:pPr>
            <a:r>
              <a:rPr lang="en-US" sz="2800" dirty="0" smtClean="0">
                <a:solidFill>
                  <a:schemeClr val="accent5">
                    <a:lumMod val="75000"/>
                  </a:schemeClr>
                </a:solidFill>
                <a:ea typeface="ヒラギノ角ゴ Pro W3" pitchFamily="64" charset="-128"/>
                <a:cs typeface="ヒラギノ角ゴ Pro W3" pitchFamily="64" charset="-128"/>
              </a:rPr>
              <a:t>magnum opus, </a:t>
            </a:r>
          </a:p>
          <a:p>
            <a:pPr eaLnBrk="1" hangingPunct="1">
              <a:buNone/>
            </a:pPr>
            <a:r>
              <a:rPr lang="en-US" sz="2800" dirty="0" smtClean="0">
                <a:solidFill>
                  <a:schemeClr val="accent5">
                    <a:lumMod val="75000"/>
                  </a:schemeClr>
                </a:solidFill>
                <a:ea typeface="ヒラギノ角ゴ Pro W3" pitchFamily="64" charset="-128"/>
                <a:cs typeface="ヒラギノ角ゴ Pro W3" pitchFamily="64" charset="-128"/>
              </a:rPr>
              <a:t>a paragraph or two will do.</a:t>
            </a:r>
          </a:p>
          <a:p>
            <a:pPr eaLnBrk="1" hangingPunct="1">
              <a:buNone/>
            </a:pPr>
            <a:endParaRPr lang="en-US" sz="2800" dirty="0" smtClean="0">
              <a:solidFill>
                <a:schemeClr val="accent5">
                  <a:lumMod val="75000"/>
                </a:schemeClr>
              </a:solidFill>
              <a:ea typeface="ヒラギノ角ゴ Pro W3" pitchFamily="64" charset="-128"/>
              <a:cs typeface="ヒラギノ角ゴ Pro W3" pitchFamily="64" charset="-128"/>
            </a:endParaRPr>
          </a:p>
          <a:p>
            <a:pPr eaLnBrk="1" hangingPunct="1">
              <a:buNone/>
            </a:pPr>
            <a:r>
              <a:rPr lang="en-US" sz="2800" dirty="0" smtClean="0">
                <a:solidFill>
                  <a:schemeClr val="accent5">
                    <a:lumMod val="75000"/>
                  </a:schemeClr>
                </a:solidFill>
                <a:ea typeface="ヒラギノ角ゴ Pro W3" pitchFamily="64" charset="-128"/>
                <a:cs typeface="ヒラギノ角ゴ Pro W3" pitchFamily="64" charset="-128"/>
              </a:rPr>
              <a:t> </a:t>
            </a:r>
          </a:p>
          <a:p>
            <a:pPr eaLnBrk="1" hangingPunct="1">
              <a:buNone/>
            </a:pPr>
            <a:r>
              <a:rPr lang="en-US" sz="2800" dirty="0" smtClean="0">
                <a:solidFill>
                  <a:schemeClr val="accent5">
                    <a:lumMod val="75000"/>
                  </a:schemeClr>
                </a:solidFill>
                <a:ea typeface="ヒラギノ角ゴ Pro W3" pitchFamily="64" charset="-128"/>
                <a:cs typeface="ヒラギノ角ゴ Pro W3" pitchFamily="64" charset="-128"/>
              </a:rPr>
              <a:t>Publicize it! </a:t>
            </a:r>
          </a:p>
          <a:p>
            <a:pPr eaLnBrk="1" hangingPunct="1">
              <a:buNone/>
            </a:pPr>
            <a:r>
              <a:rPr lang="en-US" sz="2800" dirty="0" smtClean="0">
                <a:solidFill>
                  <a:schemeClr val="accent5">
                    <a:lumMod val="75000"/>
                  </a:schemeClr>
                </a:solidFill>
                <a:ea typeface="ヒラギノ角ゴ Pro W3" pitchFamily="64" charset="-128"/>
                <a:cs typeface="ヒラギノ角ゴ Pro W3" pitchFamily="64" charset="-128"/>
              </a:rPr>
              <a:t>You wouldn’t write an </a:t>
            </a:r>
            <a:r>
              <a:rPr lang="en-US" sz="2800" dirty="0" err="1" smtClean="0">
                <a:solidFill>
                  <a:schemeClr val="accent5">
                    <a:lumMod val="75000"/>
                  </a:schemeClr>
                </a:solidFill>
                <a:ea typeface="ヒラギノ角ゴ Pro W3" pitchFamily="64" charset="-128"/>
                <a:cs typeface="ヒラギノ角ゴ Pro W3" pitchFamily="64" charset="-128"/>
              </a:rPr>
              <a:t>e</a:t>
            </a:r>
            <a:r>
              <a:rPr lang="en-US" sz="2800" dirty="0" smtClean="0">
                <a:solidFill>
                  <a:schemeClr val="accent5">
                    <a:lumMod val="75000"/>
                  </a:schemeClr>
                </a:solidFill>
                <a:ea typeface="ヒラギノ角ゴ Pro W3" pitchFamily="64" charset="-128"/>
                <a:cs typeface="ヒラギノ角ゴ Pro W3" pitchFamily="64" charset="-128"/>
              </a:rPr>
              <a:t>-blast</a:t>
            </a:r>
          </a:p>
          <a:p>
            <a:pPr eaLnBrk="1" hangingPunct="1">
              <a:buNone/>
            </a:pPr>
            <a:r>
              <a:rPr lang="en-US" sz="2800" dirty="0" smtClean="0">
                <a:solidFill>
                  <a:schemeClr val="accent5">
                    <a:lumMod val="75000"/>
                  </a:schemeClr>
                </a:solidFill>
                <a:ea typeface="ヒラギノ角ゴ Pro W3" pitchFamily="64" charset="-128"/>
                <a:cs typeface="ヒラギノ角ゴ Pro W3" pitchFamily="64" charset="-128"/>
              </a:rPr>
              <a:t>without blasting it, would you? </a:t>
            </a:r>
          </a:p>
          <a:p>
            <a:pPr eaLnBrk="1" hangingPunct="1"/>
            <a:endParaRPr lang="en-US" sz="2400" dirty="0" smtClean="0">
              <a:ea typeface="ヒラギノ角ゴ Pro W3" pitchFamily="64" charset="-128"/>
              <a:cs typeface="ヒラギノ角ゴ Pro W3" pitchFamily="64" charset="-128"/>
            </a:endParaRPr>
          </a:p>
        </p:txBody>
      </p:sp>
      <p:pic>
        <p:nvPicPr>
          <p:cNvPr id="20484" name="Picture 4" descr="41468pwayzwep5n.jpg"/>
          <p:cNvPicPr>
            <a:picLocks noChangeAspect="1"/>
          </p:cNvPicPr>
          <p:nvPr/>
        </p:nvPicPr>
        <p:blipFill>
          <a:blip r:embed="rId2"/>
          <a:srcRect/>
          <a:stretch>
            <a:fillRect/>
          </a:stretch>
        </p:blipFill>
        <p:spPr bwMode="auto">
          <a:xfrm>
            <a:off x="127000" y="1625600"/>
            <a:ext cx="3378200" cy="5080000"/>
          </a:xfrm>
          <a:prstGeom prst="rect">
            <a:avLst/>
          </a:prstGeom>
          <a:noFill/>
          <a:ln w="9525">
            <a:noFill/>
            <a:miter lim="800000"/>
            <a:headEnd/>
            <a:tailEnd/>
          </a:ln>
        </p:spPr>
      </p:pic>
      <p:sp>
        <p:nvSpPr>
          <p:cNvPr id="20485" name="TextBox 5"/>
          <p:cNvSpPr txBox="1">
            <a:spLocks noChangeArrowheads="1"/>
          </p:cNvSpPr>
          <p:nvPr/>
        </p:nvSpPr>
        <p:spPr bwMode="auto">
          <a:xfrm>
            <a:off x="457200" y="6248400"/>
            <a:ext cx="2540000" cy="246221"/>
          </a:xfrm>
          <a:prstGeom prst="rect">
            <a:avLst/>
          </a:prstGeom>
          <a:noFill/>
          <a:ln w="9525">
            <a:noFill/>
            <a:miter lim="800000"/>
            <a:headEnd/>
            <a:tailEnd/>
          </a:ln>
        </p:spPr>
        <p:txBody>
          <a:bodyPr>
            <a:prstTxWarp prst="textNoShape">
              <a:avLst/>
            </a:prstTxWarp>
            <a:spAutoFit/>
          </a:bodyPr>
          <a:lstStyle/>
          <a:p>
            <a:r>
              <a:rPr lang="en-US" sz="1000" dirty="0"/>
              <a:t>Credit: </a:t>
            </a:r>
            <a:r>
              <a:rPr lang="en-US" sz="1000" dirty="0" err="1" smtClean="0"/>
              <a:t>Ambro/www.freedigitalphotos.net</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371600" y="-228600"/>
            <a:ext cx="6324600" cy="1447800"/>
          </a:xfrm>
        </p:spPr>
        <p:txBody>
          <a:bodyPr/>
          <a:lstStyle/>
          <a:p>
            <a:pPr eaLnBrk="1" hangingPunct="1"/>
            <a:r>
              <a:rPr lang="en-US" sz="3600" dirty="0" smtClean="0">
                <a:ea typeface="ヒラギノ角ゴ Pro W3" pitchFamily="64" charset="-128"/>
                <a:cs typeface="ヒラギノ角ゴ Pro W3" pitchFamily="64" charset="-128"/>
              </a:rPr>
              <a:t>When and how often?</a:t>
            </a:r>
          </a:p>
        </p:txBody>
      </p:sp>
      <p:pic>
        <p:nvPicPr>
          <p:cNvPr id="21508" name="Picture 4" descr="45934injuuezn1n.jpg"/>
          <p:cNvPicPr>
            <a:picLocks noChangeAspect="1"/>
          </p:cNvPicPr>
          <p:nvPr/>
        </p:nvPicPr>
        <p:blipFill>
          <a:blip r:embed="rId2"/>
          <a:srcRect/>
          <a:stretch>
            <a:fillRect/>
          </a:stretch>
        </p:blipFill>
        <p:spPr bwMode="auto">
          <a:xfrm>
            <a:off x="5054552" y="4038600"/>
            <a:ext cx="4165648" cy="2895600"/>
          </a:xfrm>
          <a:prstGeom prst="rect">
            <a:avLst/>
          </a:prstGeom>
          <a:noFill/>
          <a:ln w="9525">
            <a:noFill/>
            <a:miter lim="800000"/>
            <a:headEnd/>
            <a:tailEnd/>
          </a:ln>
          <a:effectLst>
            <a:softEdge rad="165100"/>
          </a:effectLst>
        </p:spPr>
      </p:pic>
      <p:sp>
        <p:nvSpPr>
          <p:cNvPr id="21509" name="TextBox 5"/>
          <p:cNvSpPr txBox="1">
            <a:spLocks noChangeArrowheads="1"/>
          </p:cNvSpPr>
          <p:nvPr/>
        </p:nvSpPr>
        <p:spPr bwMode="auto">
          <a:xfrm>
            <a:off x="6521450" y="6611779"/>
            <a:ext cx="4679950" cy="246221"/>
          </a:xfrm>
          <a:prstGeom prst="rect">
            <a:avLst/>
          </a:prstGeom>
          <a:noFill/>
          <a:ln w="9525">
            <a:noFill/>
            <a:miter lim="800000"/>
            <a:headEnd/>
            <a:tailEnd/>
          </a:ln>
        </p:spPr>
        <p:txBody>
          <a:bodyPr wrap="square">
            <a:prstTxWarp prst="textNoShape">
              <a:avLst/>
            </a:prstTxWarp>
            <a:spAutoFit/>
          </a:bodyPr>
          <a:lstStyle/>
          <a:p>
            <a:r>
              <a:rPr lang="en-US" sz="1000" dirty="0"/>
              <a:t>Credit: </a:t>
            </a:r>
            <a:r>
              <a:rPr lang="en-US" sz="1000" dirty="0" err="1" smtClean="0"/>
              <a:t>photostock/www.freedigitalphotos.net</a:t>
            </a:r>
            <a:endParaRPr lang="en-US" sz="1000" dirty="0"/>
          </a:p>
        </p:txBody>
      </p:sp>
      <p:sp>
        <p:nvSpPr>
          <p:cNvPr id="7" name="TextBox 6"/>
          <p:cNvSpPr txBox="1"/>
          <p:nvPr/>
        </p:nvSpPr>
        <p:spPr>
          <a:xfrm>
            <a:off x="-1676400" y="533400"/>
            <a:ext cx="2209800" cy="369332"/>
          </a:xfrm>
          <a:prstGeom prst="rect">
            <a:avLst/>
          </a:prstGeom>
          <a:noFill/>
        </p:spPr>
        <p:txBody>
          <a:bodyPr wrap="square" rtlCol="0">
            <a:spAutoFit/>
          </a:bodyPr>
          <a:lstStyle/>
          <a:p>
            <a:endParaRPr lang="en-US" dirty="0"/>
          </a:p>
        </p:txBody>
      </p:sp>
      <p:sp>
        <p:nvSpPr>
          <p:cNvPr id="8" name="TextBox 7"/>
          <p:cNvSpPr txBox="1"/>
          <p:nvPr/>
        </p:nvSpPr>
        <p:spPr>
          <a:xfrm>
            <a:off x="457200" y="4953000"/>
            <a:ext cx="4953000" cy="1477327"/>
          </a:xfrm>
          <a:prstGeom prst="rect">
            <a:avLst/>
          </a:prstGeom>
          <a:noFill/>
        </p:spPr>
        <p:txBody>
          <a:bodyPr wrap="square" rtlCol="0">
            <a:spAutoFit/>
          </a:bodyPr>
          <a:lstStyle/>
          <a:p>
            <a:pPr marL="0" lvl="1" indent="457200">
              <a:buClr>
                <a:schemeClr val="bg1"/>
              </a:buClr>
              <a:buFont typeface="Arial"/>
              <a:buChar char="•"/>
            </a:pPr>
            <a:r>
              <a:rPr lang="en-US" sz="2400" dirty="0" smtClean="0">
                <a:solidFill>
                  <a:srgbClr val="FFFFFF"/>
                </a:solidFill>
              </a:rPr>
              <a:t>7-8am, 12pm and 5-6 EST</a:t>
            </a:r>
          </a:p>
          <a:p>
            <a:pPr marL="0" lvl="1" indent="457200">
              <a:buClr>
                <a:schemeClr val="bg1"/>
              </a:buClr>
              <a:buFont typeface="Arial"/>
              <a:buChar char="•"/>
            </a:pPr>
            <a:r>
              <a:rPr lang="en-US" sz="2400" dirty="0" smtClean="0">
                <a:solidFill>
                  <a:srgbClr val="FFFFFF"/>
                </a:solidFill>
              </a:rPr>
              <a:t>Saturday</a:t>
            </a:r>
          </a:p>
          <a:p>
            <a:pPr marL="0" lvl="1" indent="457200">
              <a:buClr>
                <a:schemeClr val="bg1"/>
              </a:buClr>
              <a:buFont typeface="Arial"/>
              <a:buChar char="•"/>
            </a:pPr>
            <a:r>
              <a:rPr lang="en-US" sz="2400" dirty="0" smtClean="0">
                <a:solidFill>
                  <a:srgbClr val="FFFFFF"/>
                </a:solidFill>
              </a:rPr>
              <a:t>1-2 posts per day</a:t>
            </a:r>
          </a:p>
          <a:p>
            <a:pPr indent="457200">
              <a:buFont typeface="Arial"/>
              <a:buChar char="•"/>
            </a:pPr>
            <a:endParaRPr lang="en-US" dirty="0"/>
          </a:p>
        </p:txBody>
      </p:sp>
      <p:sp>
        <p:nvSpPr>
          <p:cNvPr id="9" name="TextBox 8"/>
          <p:cNvSpPr txBox="1"/>
          <p:nvPr/>
        </p:nvSpPr>
        <p:spPr>
          <a:xfrm>
            <a:off x="5410200" y="1676400"/>
            <a:ext cx="3581400" cy="1477327"/>
          </a:xfrm>
          <a:prstGeom prst="rect">
            <a:avLst/>
          </a:prstGeom>
          <a:noFill/>
        </p:spPr>
        <p:txBody>
          <a:bodyPr wrap="square" rtlCol="0">
            <a:spAutoFit/>
          </a:bodyPr>
          <a:lstStyle/>
          <a:p>
            <a:pPr marL="0" lvl="1" indent="457200">
              <a:buClr>
                <a:schemeClr val="bg1"/>
              </a:buClr>
              <a:buSzPct val="100000"/>
              <a:buFont typeface="Arial"/>
              <a:buChar char="•"/>
            </a:pPr>
            <a:r>
              <a:rPr lang="en-US" sz="2400" dirty="0" smtClean="0">
                <a:solidFill>
                  <a:srgbClr val="FFFFFF"/>
                </a:solidFill>
              </a:rPr>
              <a:t>7-8am and 12pm EST</a:t>
            </a:r>
          </a:p>
          <a:p>
            <a:pPr marL="0" lvl="1" indent="457200">
              <a:buClr>
                <a:schemeClr val="bg1"/>
              </a:buClr>
              <a:buSzPct val="100000"/>
              <a:buFont typeface="Arial"/>
              <a:buChar char="•"/>
            </a:pPr>
            <a:r>
              <a:rPr lang="en-US" sz="2400" dirty="0" smtClean="0">
                <a:solidFill>
                  <a:srgbClr val="FFFFFF"/>
                </a:solidFill>
              </a:rPr>
              <a:t>3 posts per week</a:t>
            </a:r>
          </a:p>
          <a:p>
            <a:pPr marL="0" lvl="1" indent="457200">
              <a:buClr>
                <a:schemeClr val="bg1"/>
              </a:buClr>
              <a:buSzPct val="100000"/>
              <a:buFont typeface="Arial"/>
              <a:buChar char="•"/>
            </a:pPr>
            <a:r>
              <a:rPr lang="en-US" sz="2400" dirty="0" smtClean="0">
                <a:solidFill>
                  <a:srgbClr val="FFFFFF"/>
                </a:solidFill>
              </a:rPr>
              <a:t>More is always better</a:t>
            </a:r>
          </a:p>
          <a:p>
            <a:endParaRPr lang="en-US" dirty="0"/>
          </a:p>
        </p:txBody>
      </p:sp>
      <p:sp>
        <p:nvSpPr>
          <p:cNvPr id="10" name="Oval Callout 9"/>
          <p:cNvSpPr/>
          <p:nvPr/>
        </p:nvSpPr>
        <p:spPr>
          <a:xfrm>
            <a:off x="76200" y="990600"/>
            <a:ext cx="2133600" cy="914400"/>
          </a:xfrm>
          <a:prstGeom prst="wedgeEllipseCallout">
            <a:avLst>
              <a:gd name="adj1" fmla="val 33821"/>
              <a:gd name="adj2" fmla="val 68813"/>
            </a:avLst>
          </a:prstGeom>
          <a:solidFill>
            <a:srgbClr val="3D3594"/>
          </a:solidFill>
          <a:ln>
            <a:solidFill>
              <a:srgbClr val="3D35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81000" y="1143000"/>
            <a:ext cx="1828800" cy="553998"/>
          </a:xfrm>
          <a:prstGeom prst="rect">
            <a:avLst/>
          </a:prstGeom>
          <a:noFill/>
        </p:spPr>
        <p:txBody>
          <a:bodyPr wrap="square" rtlCol="0">
            <a:spAutoFit/>
          </a:bodyPr>
          <a:lstStyle/>
          <a:p>
            <a:r>
              <a:rPr lang="en-US" sz="3000" i="1" dirty="0" smtClean="0">
                <a:solidFill>
                  <a:schemeClr val="bg1"/>
                </a:solidFill>
              </a:rPr>
              <a:t>TWITTER</a:t>
            </a:r>
            <a:endParaRPr lang="en-US" sz="3000" i="1" dirty="0">
              <a:solidFill>
                <a:schemeClr val="bg1"/>
              </a:solidFill>
            </a:endParaRPr>
          </a:p>
        </p:txBody>
      </p:sp>
      <p:sp>
        <p:nvSpPr>
          <p:cNvPr id="13" name="TextBox 12"/>
          <p:cNvSpPr txBox="1"/>
          <p:nvPr/>
        </p:nvSpPr>
        <p:spPr>
          <a:xfrm>
            <a:off x="1143000" y="2097072"/>
            <a:ext cx="4191000" cy="1477327"/>
          </a:xfrm>
          <a:prstGeom prst="rect">
            <a:avLst/>
          </a:prstGeom>
          <a:noFill/>
        </p:spPr>
        <p:txBody>
          <a:bodyPr wrap="square" rtlCol="0">
            <a:spAutoFit/>
          </a:bodyPr>
          <a:lstStyle/>
          <a:p>
            <a:pPr marL="0" lvl="1" indent="-457200">
              <a:buClr>
                <a:schemeClr val="bg1"/>
              </a:buClr>
              <a:buFont typeface="Arial"/>
              <a:buChar char="•"/>
            </a:pPr>
            <a:r>
              <a:rPr lang="en-US" sz="2400" dirty="0" smtClean="0">
                <a:solidFill>
                  <a:srgbClr val="FFFFFF"/>
                </a:solidFill>
              </a:rPr>
              <a:t>12pm and 5-6pm EST</a:t>
            </a:r>
          </a:p>
          <a:p>
            <a:pPr marL="0" lvl="1" indent="-457200">
              <a:buClr>
                <a:schemeClr val="bg1"/>
              </a:buClr>
              <a:buFont typeface="Arial"/>
              <a:buChar char="•"/>
            </a:pPr>
            <a:r>
              <a:rPr lang="en-US" sz="2400" dirty="0" smtClean="0">
                <a:solidFill>
                  <a:srgbClr val="FFFFFF"/>
                </a:solidFill>
              </a:rPr>
              <a:t>Wednesday and Friday </a:t>
            </a:r>
          </a:p>
          <a:p>
            <a:pPr marL="0" lvl="1" indent="-457200">
              <a:buClr>
                <a:schemeClr val="bg1"/>
              </a:buClr>
              <a:buFont typeface="Arial"/>
              <a:buChar char="•"/>
            </a:pPr>
            <a:r>
              <a:rPr lang="en-US" sz="2400" dirty="0" smtClean="0">
                <a:solidFill>
                  <a:srgbClr val="FFFFFF"/>
                </a:solidFill>
              </a:rPr>
              <a:t>1-4 posts per hour</a:t>
            </a:r>
          </a:p>
          <a:p>
            <a:endParaRPr lang="en-US" dirty="0"/>
          </a:p>
        </p:txBody>
      </p:sp>
      <p:sp>
        <p:nvSpPr>
          <p:cNvPr id="14" name="Oval Callout 13"/>
          <p:cNvSpPr/>
          <p:nvPr/>
        </p:nvSpPr>
        <p:spPr>
          <a:xfrm flipV="1">
            <a:off x="6629400" y="762000"/>
            <a:ext cx="2514600" cy="762000"/>
          </a:xfrm>
          <a:prstGeom prst="wedgeEllipseCallout">
            <a:avLst>
              <a:gd name="adj1" fmla="val -43358"/>
              <a:gd name="adj2" fmla="val -72565"/>
            </a:avLst>
          </a:prstGeom>
          <a:solidFill>
            <a:srgbClr val="9180F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934200" y="838200"/>
            <a:ext cx="2057400" cy="553998"/>
          </a:xfrm>
          <a:prstGeom prst="rect">
            <a:avLst/>
          </a:prstGeom>
          <a:noFill/>
        </p:spPr>
        <p:txBody>
          <a:bodyPr wrap="square" rtlCol="0">
            <a:spAutoFit/>
          </a:bodyPr>
          <a:lstStyle/>
          <a:p>
            <a:r>
              <a:rPr lang="en-US" sz="3000" i="1" dirty="0" smtClean="0">
                <a:solidFill>
                  <a:srgbClr val="FFFFFF"/>
                </a:solidFill>
              </a:rPr>
              <a:t>BLOGGING</a:t>
            </a:r>
            <a:endParaRPr lang="en-US" sz="3000" i="1" dirty="0">
              <a:solidFill>
                <a:srgbClr val="FFFFFF"/>
              </a:solidFill>
            </a:endParaRPr>
          </a:p>
        </p:txBody>
      </p:sp>
      <p:sp>
        <p:nvSpPr>
          <p:cNvPr id="16" name="Oval Callout 15"/>
          <p:cNvSpPr/>
          <p:nvPr/>
        </p:nvSpPr>
        <p:spPr>
          <a:xfrm>
            <a:off x="1371600" y="3581400"/>
            <a:ext cx="3810000" cy="1295400"/>
          </a:xfrm>
          <a:prstGeom prst="wedgeEllipseCallout">
            <a:avLst>
              <a:gd name="adj1" fmla="val -41010"/>
              <a:gd name="adj2" fmla="val 52754"/>
            </a:avLst>
          </a:prstGeom>
          <a:solidFill>
            <a:schemeClr val="bg1"/>
          </a:solidFill>
          <a:ln>
            <a:solidFill>
              <a:srgbClr val="312C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p:cNvSpPr txBox="1"/>
          <p:nvPr/>
        </p:nvSpPr>
        <p:spPr>
          <a:xfrm>
            <a:off x="1828800" y="3657600"/>
            <a:ext cx="2895600" cy="1092607"/>
          </a:xfrm>
          <a:prstGeom prst="rect">
            <a:avLst/>
          </a:prstGeom>
          <a:noFill/>
        </p:spPr>
        <p:txBody>
          <a:bodyPr wrap="square" rtlCol="0">
            <a:spAutoFit/>
          </a:bodyPr>
          <a:lstStyle/>
          <a:p>
            <a:pPr>
              <a:spcBef>
                <a:spcPts val="600"/>
              </a:spcBef>
            </a:pPr>
            <a:r>
              <a:rPr lang="en-US" sz="3000" i="1" dirty="0" smtClean="0">
                <a:solidFill>
                  <a:srgbClr val="3D3594"/>
                </a:solidFill>
              </a:rPr>
              <a:t>FACEBOOK</a:t>
            </a:r>
          </a:p>
          <a:p>
            <a:pPr>
              <a:spcBef>
                <a:spcPts val="600"/>
              </a:spcBef>
            </a:pPr>
            <a:r>
              <a:rPr lang="en-US" sz="3000" i="1" dirty="0" smtClean="0">
                <a:solidFill>
                  <a:srgbClr val="3D3594"/>
                </a:solidFill>
              </a:rPr>
              <a:t>            LINKEDIN</a:t>
            </a:r>
            <a:endParaRPr lang="en-US" sz="3000" i="1" dirty="0">
              <a:solidFill>
                <a:srgbClr val="3D3594"/>
              </a:solidFill>
            </a:endParaRPr>
          </a:p>
        </p:txBody>
      </p:sp>
      <p:sp>
        <p:nvSpPr>
          <p:cNvPr id="19" name="Rectangle 18"/>
          <p:cNvSpPr/>
          <p:nvPr/>
        </p:nvSpPr>
        <p:spPr>
          <a:xfrm>
            <a:off x="-1143000" y="6324600"/>
            <a:ext cx="4572000" cy="707886"/>
          </a:xfrm>
          <a:prstGeom prst="rect">
            <a:avLst/>
          </a:prstGeom>
        </p:spPr>
        <p:txBody>
          <a:bodyPr>
            <a:spAutoFit/>
          </a:bodyPr>
          <a:lstStyle/>
          <a:p>
            <a:pPr lvl="0" algn="ctr">
              <a:defRPr/>
            </a:pPr>
            <a:r>
              <a:rPr lang="en-US" sz="1000" dirty="0" smtClean="0">
                <a:solidFill>
                  <a:srgbClr val="FFFFFF"/>
                </a:solidFill>
                <a:latin typeface="Calibri" pitchFamily="64" charset="0"/>
              </a:rPr>
              <a:t>Copyright © </a:t>
            </a:r>
            <a:r>
              <a:rPr lang="en-US" sz="1000" dirty="0" err="1" smtClean="0">
                <a:solidFill>
                  <a:srgbClr val="FFFFFF"/>
                </a:solidFill>
                <a:latin typeface="Calibri" pitchFamily="64" charset="0"/>
              </a:rPr>
              <a:t>Cleversation</a:t>
            </a:r>
            <a:r>
              <a:rPr lang="en-US" sz="1000" dirty="0" smtClean="0">
                <a:solidFill>
                  <a:srgbClr val="FFFFFF"/>
                </a:solidFill>
                <a:latin typeface="Calibri" pitchFamily="64" charset="0"/>
              </a:rPr>
              <a:t> LLC 2011. </a:t>
            </a:r>
          </a:p>
          <a:p>
            <a:pPr lvl="0" algn="ctr">
              <a:defRPr/>
            </a:pPr>
            <a:r>
              <a:rPr lang="en-US" sz="1000" dirty="0" smtClean="0">
                <a:solidFill>
                  <a:srgbClr val="FFFFFF"/>
                </a:solidFill>
                <a:latin typeface="Calibri" pitchFamily="64" charset="0"/>
              </a:rPr>
              <a:t>All rights reserved.</a:t>
            </a:r>
          </a:p>
          <a:p>
            <a:pPr lvl="0" algn="ctr">
              <a:defRPr/>
            </a:pPr>
            <a:endParaRPr lang="en-US" sz="1000" dirty="0" smtClean="0">
              <a:solidFill>
                <a:srgbClr val="FFFFFF"/>
              </a:solidFill>
              <a:latin typeface="Calibri" pitchFamily="64" charset="0"/>
            </a:endParaRPr>
          </a:p>
          <a:p>
            <a:pPr lvl="0" algn="ctr">
              <a:defRPr/>
            </a:pPr>
            <a:endParaRPr lang="en-US" sz="1000"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Content Placeholder 2"/>
          <p:cNvSpPr>
            <a:spLocks noGrp="1"/>
          </p:cNvSpPr>
          <p:nvPr>
            <p:ph type="subTitle" idx="1"/>
          </p:nvPr>
        </p:nvSpPr>
        <p:spPr>
          <a:xfrm>
            <a:off x="5562600" y="914400"/>
            <a:ext cx="3505200" cy="5715000"/>
          </a:xfrm>
        </p:spPr>
        <p:txBody>
          <a:bodyPr numCol="1">
            <a:normAutofit/>
          </a:bodyPr>
          <a:lstStyle/>
          <a:p>
            <a:pPr indent="457200" eaLnBrk="1" hangingPunct="1">
              <a:spcBef>
                <a:spcPts val="1200"/>
              </a:spcBef>
              <a:buClr>
                <a:schemeClr val="bg1"/>
              </a:buClr>
              <a:buFont typeface="Arial"/>
              <a:buChar char="•"/>
            </a:pPr>
            <a:r>
              <a:rPr lang="en-US" sz="3000" dirty="0" smtClean="0">
                <a:ea typeface="ヒラギノ角ゴ Pro W3" pitchFamily="64" charset="-128"/>
                <a:cs typeface="ヒラギノ角ゴ Pro W3" pitchFamily="64" charset="-128"/>
              </a:rPr>
              <a:t>Powerful Quote</a:t>
            </a:r>
          </a:p>
          <a:p>
            <a:pPr indent="457200" eaLnBrk="1" hangingPunct="1">
              <a:spcBef>
                <a:spcPts val="1200"/>
              </a:spcBef>
              <a:buClr>
                <a:schemeClr val="bg1"/>
              </a:buClr>
              <a:buFont typeface="Arial"/>
              <a:buChar char="•"/>
            </a:pPr>
            <a:r>
              <a:rPr lang="en-US" sz="3000" dirty="0" smtClean="0">
                <a:ea typeface="ヒラギノ角ゴ Pro W3" pitchFamily="64" charset="-128"/>
                <a:cs typeface="ヒラギノ角ゴ Pro W3" pitchFamily="64" charset="-128"/>
              </a:rPr>
              <a:t>Lists/Guides</a:t>
            </a:r>
          </a:p>
          <a:p>
            <a:pPr indent="457200" eaLnBrk="1" hangingPunct="1">
              <a:spcBef>
                <a:spcPts val="1200"/>
              </a:spcBef>
              <a:buClr>
                <a:schemeClr val="bg1"/>
              </a:buClr>
              <a:buFont typeface="Arial"/>
              <a:buChar char="•"/>
            </a:pPr>
            <a:r>
              <a:rPr lang="en-US" sz="3000" dirty="0" smtClean="0">
                <a:ea typeface="ヒラギノ角ゴ Pro W3" pitchFamily="64" charset="-128"/>
                <a:cs typeface="ヒラギノ角ゴ Pro W3" pitchFamily="64" charset="-128"/>
              </a:rPr>
              <a:t>Links</a:t>
            </a:r>
          </a:p>
          <a:p>
            <a:pPr indent="457200" eaLnBrk="1" hangingPunct="1">
              <a:spcBef>
                <a:spcPts val="1200"/>
              </a:spcBef>
              <a:buClr>
                <a:schemeClr val="bg1"/>
              </a:buClr>
              <a:buFont typeface="Arial"/>
              <a:buChar char="•"/>
            </a:pPr>
            <a:r>
              <a:rPr lang="en-US" sz="3000" dirty="0" smtClean="0"/>
              <a:t>Ask Politely for </a:t>
            </a:r>
          </a:p>
          <a:p>
            <a:pPr indent="457200" eaLnBrk="1" hangingPunct="1">
              <a:spcBef>
                <a:spcPts val="0"/>
              </a:spcBef>
              <a:buClr>
                <a:schemeClr val="bg1"/>
              </a:buClr>
            </a:pPr>
            <a:r>
              <a:rPr lang="en-US" sz="3000" dirty="0" smtClean="0"/>
              <a:t>a </a:t>
            </a:r>
            <a:r>
              <a:rPr lang="en-US" sz="3000" dirty="0" err="1" smtClean="0"/>
              <a:t>Retweet</a:t>
            </a:r>
            <a:endParaRPr lang="en-US" sz="3000" dirty="0" smtClean="0"/>
          </a:p>
          <a:p>
            <a:pPr indent="457200" eaLnBrk="1" hangingPunct="1">
              <a:spcBef>
                <a:spcPts val="0"/>
              </a:spcBef>
              <a:buClr>
                <a:schemeClr val="bg1"/>
              </a:buClr>
            </a:pPr>
            <a:endParaRPr lang="en-US" sz="2400" dirty="0" smtClean="0">
              <a:solidFill>
                <a:schemeClr val="bg1"/>
              </a:solidFill>
            </a:endParaRPr>
          </a:p>
          <a:p>
            <a:pPr marL="461963" indent="-4763" eaLnBrk="1" hangingPunct="1">
              <a:spcBef>
                <a:spcPts val="2400"/>
              </a:spcBef>
              <a:buClr>
                <a:schemeClr val="bg1"/>
              </a:buClr>
            </a:pPr>
            <a:r>
              <a:rPr lang="en-US" sz="2400" i="1" dirty="0" smtClean="0">
                <a:solidFill>
                  <a:schemeClr val="bg1"/>
                </a:solidFill>
              </a:rPr>
              <a:t>51% of tweets that included 'Please </a:t>
            </a:r>
            <a:r>
              <a:rPr lang="en-US" sz="2400" i="1" dirty="0" err="1" smtClean="0">
                <a:solidFill>
                  <a:schemeClr val="bg1"/>
                </a:solidFill>
              </a:rPr>
              <a:t>Retweet</a:t>
            </a:r>
            <a:r>
              <a:rPr lang="en-US" sz="2400" i="1" dirty="0" smtClean="0">
                <a:solidFill>
                  <a:schemeClr val="bg1"/>
                </a:solidFill>
              </a:rPr>
              <a:t>' were </a:t>
            </a:r>
            <a:r>
              <a:rPr lang="en-US" sz="2400" i="1" dirty="0" err="1" smtClean="0">
                <a:solidFill>
                  <a:schemeClr val="bg1"/>
                </a:solidFill>
              </a:rPr>
              <a:t>retweeted</a:t>
            </a:r>
            <a:r>
              <a:rPr lang="en-US" sz="2400" i="1" dirty="0" smtClean="0">
                <a:solidFill>
                  <a:schemeClr val="bg1"/>
                </a:solidFill>
              </a:rPr>
              <a:t> more than once </a:t>
            </a:r>
            <a:r>
              <a:rPr lang="en-US" sz="2200" i="1" dirty="0" smtClean="0">
                <a:solidFill>
                  <a:schemeClr val="bg1"/>
                </a:solidFill>
              </a:rPr>
              <a:t>(</a:t>
            </a:r>
            <a:r>
              <a:rPr lang="en-US" sz="2200" i="1" dirty="0" err="1" smtClean="0">
                <a:solidFill>
                  <a:schemeClr val="bg1"/>
                </a:solidFill>
              </a:rPr>
              <a:t>HubSpot</a:t>
            </a:r>
            <a:r>
              <a:rPr lang="en-US" sz="2200" i="1" dirty="0" smtClean="0">
                <a:solidFill>
                  <a:schemeClr val="bg1"/>
                </a:solidFill>
              </a:rPr>
              <a:t>)</a:t>
            </a:r>
          </a:p>
          <a:p>
            <a:pPr indent="457200">
              <a:buClr>
                <a:schemeClr val="bg1"/>
              </a:buClr>
              <a:buFont typeface="Wingdings" charset="2"/>
              <a:buChar char="§"/>
            </a:pPr>
            <a:endParaRPr lang="en-US" sz="3000" dirty="0" smtClean="0"/>
          </a:p>
          <a:p>
            <a:pPr indent="457200" eaLnBrk="1" hangingPunct="1">
              <a:buClr>
                <a:schemeClr val="bg1"/>
              </a:buClr>
              <a:buFont typeface="Wingdings" charset="2"/>
              <a:buChar char="§"/>
            </a:pPr>
            <a:endParaRPr lang="en-US" sz="3000" dirty="0" smtClean="0">
              <a:ea typeface="ヒラギノ角ゴ Pro W3" pitchFamily="64" charset="-128"/>
              <a:cs typeface="ヒラギノ角ゴ Pro W3" pitchFamily="64" charset="-128"/>
            </a:endParaRPr>
          </a:p>
        </p:txBody>
      </p:sp>
      <p:pic>
        <p:nvPicPr>
          <p:cNvPr id="22532" name="Picture 3" descr="18311f0ezxaje6c.jpg"/>
          <p:cNvPicPr>
            <a:picLocks noChangeAspect="1"/>
          </p:cNvPicPr>
          <p:nvPr/>
        </p:nvPicPr>
        <p:blipFill>
          <a:blip r:embed="rId2"/>
          <a:srcRect/>
          <a:stretch>
            <a:fillRect/>
          </a:stretch>
        </p:blipFill>
        <p:spPr bwMode="auto">
          <a:xfrm>
            <a:off x="304800" y="1981200"/>
            <a:ext cx="4757738" cy="3176587"/>
          </a:xfrm>
          <a:prstGeom prst="rect">
            <a:avLst/>
          </a:prstGeom>
          <a:noFill/>
          <a:ln w="9525">
            <a:noFill/>
            <a:miter lim="800000"/>
            <a:headEnd/>
            <a:tailEnd/>
          </a:ln>
          <a:effectLst>
            <a:softEdge rad="101600"/>
          </a:effectLst>
        </p:spPr>
      </p:pic>
      <p:sp>
        <p:nvSpPr>
          <p:cNvPr id="22533" name="TextBox 4"/>
          <p:cNvSpPr txBox="1">
            <a:spLocks noChangeArrowheads="1"/>
          </p:cNvSpPr>
          <p:nvPr/>
        </p:nvSpPr>
        <p:spPr bwMode="auto">
          <a:xfrm>
            <a:off x="1371600" y="4953000"/>
            <a:ext cx="3900488" cy="246221"/>
          </a:xfrm>
          <a:prstGeom prst="rect">
            <a:avLst/>
          </a:prstGeom>
          <a:noFill/>
          <a:ln w="9525">
            <a:noFill/>
            <a:miter lim="800000"/>
            <a:headEnd/>
            <a:tailEnd/>
          </a:ln>
        </p:spPr>
        <p:txBody>
          <a:bodyPr wrap="square">
            <a:prstTxWarp prst="textNoShape">
              <a:avLst/>
            </a:prstTxWarp>
            <a:spAutoFit/>
          </a:bodyPr>
          <a:lstStyle/>
          <a:p>
            <a:r>
              <a:rPr lang="en-US" sz="1000" dirty="0"/>
              <a:t>Credit: </a:t>
            </a:r>
            <a:r>
              <a:rPr lang="en-US" sz="1000" dirty="0" err="1"/>
              <a:t>Danilo</a:t>
            </a:r>
            <a:r>
              <a:rPr lang="en-US" sz="1000" dirty="0"/>
              <a:t> </a:t>
            </a:r>
            <a:r>
              <a:rPr lang="en-US" sz="1000" dirty="0" err="1" smtClean="0"/>
              <a:t>Rizzuti</a:t>
            </a:r>
            <a:r>
              <a:rPr lang="en-US" sz="1000" dirty="0" smtClean="0"/>
              <a:t>/ </a:t>
            </a:r>
            <a:r>
              <a:rPr lang="en-US" sz="1000" dirty="0" err="1" smtClean="0"/>
              <a:t>www.freedigitalphotos.net</a:t>
            </a:r>
            <a:endParaRPr lang="en-US" sz="1000" dirty="0"/>
          </a:p>
        </p:txBody>
      </p:sp>
      <p:sp>
        <p:nvSpPr>
          <p:cNvPr id="7" name="Oval Callout 6"/>
          <p:cNvSpPr/>
          <p:nvPr/>
        </p:nvSpPr>
        <p:spPr>
          <a:xfrm>
            <a:off x="381000" y="381000"/>
            <a:ext cx="2895600" cy="1752600"/>
          </a:xfrm>
          <a:prstGeom prst="wedgeEllipseCallout">
            <a:avLst>
              <a:gd name="adj1" fmla="val 66882"/>
              <a:gd name="adj2" fmla="val 6110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0" name="Title 1"/>
          <p:cNvSpPr>
            <a:spLocks noGrp="1"/>
          </p:cNvSpPr>
          <p:nvPr>
            <p:ph type="title"/>
          </p:nvPr>
        </p:nvSpPr>
        <p:spPr>
          <a:xfrm>
            <a:off x="152400" y="304800"/>
            <a:ext cx="3276600" cy="1828800"/>
          </a:xfrm>
        </p:spPr>
        <p:txBody>
          <a:bodyPr/>
          <a:lstStyle/>
          <a:p>
            <a:pPr algn="ctr" eaLnBrk="1" hangingPunct="1"/>
            <a:r>
              <a:rPr lang="en-US" sz="3200" i="1" dirty="0" smtClean="0">
                <a:solidFill>
                  <a:schemeClr val="accent4">
                    <a:lumMod val="50000"/>
                  </a:schemeClr>
                </a:solidFill>
                <a:ea typeface="ヒラギノ角ゴ Pro W3" pitchFamily="64" charset="-128"/>
                <a:cs typeface="ヒラギノ角ゴ Pro W3" pitchFamily="64" charset="-128"/>
              </a:rPr>
              <a:t>How to get </a:t>
            </a:r>
            <a:br>
              <a:rPr lang="en-US" sz="3200" i="1" dirty="0" smtClean="0">
                <a:solidFill>
                  <a:schemeClr val="accent4">
                    <a:lumMod val="50000"/>
                  </a:schemeClr>
                </a:solidFill>
                <a:ea typeface="ヒラギノ角ゴ Pro W3" pitchFamily="64" charset="-128"/>
                <a:cs typeface="ヒラギノ角ゴ Pro W3" pitchFamily="64" charset="-128"/>
              </a:rPr>
            </a:br>
            <a:r>
              <a:rPr lang="en-US" sz="3200" i="1" dirty="0" err="1" smtClean="0">
                <a:solidFill>
                  <a:schemeClr val="accent4">
                    <a:lumMod val="50000"/>
                  </a:schemeClr>
                </a:solidFill>
                <a:ea typeface="ヒラギノ角ゴ Pro W3" pitchFamily="64" charset="-128"/>
                <a:cs typeface="ヒラギノ角ゴ Pro W3" pitchFamily="64" charset="-128"/>
              </a:rPr>
              <a:t>retweeted</a:t>
            </a:r>
            <a:r>
              <a:rPr lang="en-US" sz="3200" i="1" dirty="0" smtClean="0">
                <a:solidFill>
                  <a:schemeClr val="accent4">
                    <a:lumMod val="50000"/>
                  </a:schemeClr>
                </a:solidFill>
                <a:ea typeface="ヒラギノ角ゴ Pro W3" pitchFamily="64" charset="-128"/>
                <a:cs typeface="ヒラギノ角ゴ Pro W3" pitchFamily="64" charset="-128"/>
              </a:rPr>
              <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066800" y="1371600"/>
            <a:ext cx="6324600" cy="1828800"/>
          </a:xfrm>
        </p:spPr>
        <p:txBody>
          <a:bodyPr/>
          <a:lstStyle/>
          <a:p>
            <a:pPr eaLnBrk="1" hangingPunct="1"/>
            <a:r>
              <a:rPr lang="en-US" dirty="0" smtClean="0">
                <a:ea typeface="ヒラギノ角ゴ Pro W3" pitchFamily="64" charset="-128"/>
                <a:cs typeface="ヒラギノ角ゴ Pro W3" pitchFamily="64" charset="-128"/>
              </a:rPr>
              <a:t>T		A	    D</a:t>
            </a:r>
          </a:p>
        </p:txBody>
      </p:sp>
      <p:sp>
        <p:nvSpPr>
          <p:cNvPr id="3" name="Subtitle 2"/>
          <p:cNvSpPr>
            <a:spLocks noGrp="1"/>
          </p:cNvSpPr>
          <p:nvPr>
            <p:ph type="subTitle" idx="1"/>
          </p:nvPr>
        </p:nvSpPr>
        <p:spPr>
          <a:xfrm>
            <a:off x="-304800" y="3810000"/>
            <a:ext cx="7772400" cy="1828800"/>
          </a:xfrm>
        </p:spPr>
        <p:txBody>
          <a:bodyPr>
            <a:normAutofit/>
          </a:bodyPr>
          <a:lstStyle/>
          <a:p>
            <a:pPr algn="ctr" eaLnBrk="1" hangingPunct="1"/>
            <a:r>
              <a:rPr lang="en-US" sz="4800" dirty="0" smtClean="0">
                <a:solidFill>
                  <a:schemeClr val="bg1"/>
                </a:solidFill>
                <a:ea typeface="ヒラギノ角ゴ Pro W3" pitchFamily="64" charset="-128"/>
                <a:cs typeface="ヒラギノ角ゴ Pro W3" pitchFamily="64" charset="-128"/>
              </a:rPr>
              <a:t>Technology Aversion  Disorder</a:t>
            </a:r>
          </a:p>
          <a:p>
            <a:pPr eaLnBrk="1" hangingPunct="1"/>
            <a:endParaRPr lang="en-US" dirty="0" smtClean="0">
              <a:solidFill>
                <a:srgbClr val="898989"/>
              </a:solidFill>
              <a:ea typeface="ヒラギノ角ゴ Pro W3" pitchFamily="64" charset="-128"/>
              <a:cs typeface="ヒラギノ角ゴ Pro W3" pitchFamily="6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Content Placeholder 2"/>
          <p:cNvSpPr>
            <a:spLocks noGrp="1"/>
          </p:cNvSpPr>
          <p:nvPr>
            <p:ph type="body" idx="1"/>
          </p:nvPr>
        </p:nvSpPr>
        <p:spPr>
          <a:xfrm>
            <a:off x="5562600" y="304800"/>
            <a:ext cx="3581400" cy="5638800"/>
          </a:xfrm>
        </p:spPr>
        <p:txBody>
          <a:bodyPr>
            <a:normAutofit/>
          </a:bodyPr>
          <a:lstStyle/>
          <a:p>
            <a:pPr>
              <a:buClrTx/>
            </a:pPr>
            <a:r>
              <a:rPr lang="en-US" sz="2800" dirty="0" smtClean="0">
                <a:ea typeface="ヒラギノ角ゴ Pro W3" pitchFamily="64" charset="-128"/>
                <a:cs typeface="ヒラギノ角ゴ Pro W3" pitchFamily="64" charset="-128"/>
              </a:rPr>
              <a:t>…for family and friends of those afflicted with TAD</a:t>
            </a:r>
          </a:p>
          <a:p>
            <a:pPr indent="457200" eaLnBrk="1" hangingPunct="1">
              <a:buClrTx/>
              <a:buFont typeface="Arial"/>
              <a:buChar char="•"/>
            </a:pPr>
            <a:r>
              <a:rPr lang="en-US" sz="2800" dirty="0" err="1" smtClean="0">
                <a:ea typeface="ヒラギノ角ゴ Pro W3" pitchFamily="64" charset="-128"/>
                <a:cs typeface="ヒラギノ角ゴ Pro W3" pitchFamily="64" charset="-128"/>
              </a:rPr>
              <a:t>Facebook</a:t>
            </a:r>
            <a:r>
              <a:rPr lang="en-US" sz="2800" dirty="0" smtClean="0">
                <a:ea typeface="ヒラギノ角ゴ Pro W3" pitchFamily="64" charset="-128"/>
                <a:cs typeface="ヒラギノ角ゴ Pro W3" pitchFamily="64" charset="-128"/>
              </a:rPr>
              <a:t> Group</a:t>
            </a:r>
          </a:p>
          <a:p>
            <a:pPr indent="457200" eaLnBrk="1" hangingPunct="1">
              <a:buClrTx/>
              <a:buFont typeface="Arial"/>
              <a:buChar char="•"/>
            </a:pPr>
            <a:r>
              <a:rPr lang="en-US" sz="2800" dirty="0" smtClean="0">
                <a:ea typeface="ヒラギノ角ゴ Pro W3" pitchFamily="64" charset="-128"/>
                <a:cs typeface="ヒラギノ角ゴ Pro W3" pitchFamily="64" charset="-128"/>
              </a:rPr>
              <a:t>LinkedIn Group</a:t>
            </a:r>
          </a:p>
          <a:p>
            <a:pPr eaLnBrk="1" hangingPunct="1">
              <a:buClrTx/>
            </a:pPr>
            <a:endParaRPr lang="en-US" sz="2800" dirty="0" smtClean="0">
              <a:ea typeface="ヒラギノ角ゴ Pro W3" pitchFamily="64" charset="-128"/>
              <a:cs typeface="ヒラギノ角ゴ Pro W3" pitchFamily="64" charset="-128"/>
            </a:endParaRPr>
          </a:p>
          <a:p>
            <a:pPr eaLnBrk="1" hangingPunct="1">
              <a:buClrTx/>
            </a:pPr>
            <a:endParaRPr lang="en-US" sz="2800" dirty="0" smtClean="0">
              <a:ea typeface="ヒラギノ角ゴ Pro W3" pitchFamily="64" charset="-128"/>
              <a:cs typeface="ヒラギノ角ゴ Pro W3" pitchFamily="64" charset="-128"/>
            </a:endParaRPr>
          </a:p>
          <a:p>
            <a:pPr eaLnBrk="1" hangingPunct="1">
              <a:buClrTx/>
            </a:pPr>
            <a:endParaRPr lang="en-US" sz="2800" dirty="0" smtClean="0">
              <a:ea typeface="ヒラギノ角ゴ Pro W3" pitchFamily="64" charset="-128"/>
              <a:cs typeface="ヒラギノ角ゴ Pro W3" pitchFamily="64" charset="-128"/>
            </a:endParaRPr>
          </a:p>
          <a:p>
            <a:pPr eaLnBrk="1" hangingPunct="1">
              <a:buClrTx/>
            </a:pPr>
            <a:r>
              <a:rPr lang="en-US" sz="3200" dirty="0" smtClean="0">
                <a:ea typeface="ヒラギノ角ゴ Pro W3" pitchFamily="64" charset="-128"/>
                <a:cs typeface="ヒラギノ角ゴ Pro W3" pitchFamily="64" charset="-128"/>
              </a:rPr>
              <a:t>Control the Conversation</a:t>
            </a:r>
          </a:p>
        </p:txBody>
      </p:sp>
      <p:sp>
        <p:nvSpPr>
          <p:cNvPr id="23554" name="Title 1"/>
          <p:cNvSpPr>
            <a:spLocks noGrp="1"/>
          </p:cNvSpPr>
          <p:nvPr>
            <p:ph type="title"/>
          </p:nvPr>
        </p:nvSpPr>
        <p:spPr>
          <a:xfrm>
            <a:off x="-457200" y="304800"/>
            <a:ext cx="5410200" cy="1752600"/>
          </a:xfrm>
        </p:spPr>
        <p:txBody>
          <a:bodyPr/>
          <a:lstStyle/>
          <a:p>
            <a:pPr eaLnBrk="1" hangingPunct="1"/>
            <a:r>
              <a:rPr lang="en-US" dirty="0" smtClean="0">
                <a:ea typeface="ヒラギノ角ゴ Pro W3" pitchFamily="64" charset="-128"/>
                <a:cs typeface="ヒラギノ角ゴ Pro W3" pitchFamily="64" charset="-128"/>
              </a:rPr>
              <a:t>Start a group!</a:t>
            </a:r>
          </a:p>
        </p:txBody>
      </p:sp>
      <p:pic>
        <p:nvPicPr>
          <p:cNvPr id="23556" name="Picture 3" descr="55561v87nunfskz.jpg"/>
          <p:cNvPicPr>
            <a:picLocks noChangeAspect="1"/>
          </p:cNvPicPr>
          <p:nvPr/>
        </p:nvPicPr>
        <p:blipFill>
          <a:blip r:embed="rId2"/>
          <a:srcRect/>
          <a:stretch>
            <a:fillRect/>
          </a:stretch>
        </p:blipFill>
        <p:spPr bwMode="auto">
          <a:xfrm>
            <a:off x="457200" y="2209800"/>
            <a:ext cx="4686300" cy="3257550"/>
          </a:xfrm>
          <a:prstGeom prst="rect">
            <a:avLst/>
          </a:prstGeom>
          <a:noFill/>
          <a:ln w="9525">
            <a:noFill/>
            <a:miter lim="800000"/>
            <a:headEnd/>
            <a:tailEnd/>
          </a:ln>
          <a:effectLst>
            <a:softEdge rad="342900"/>
          </a:effectLst>
        </p:spPr>
      </p:pic>
      <p:sp>
        <p:nvSpPr>
          <p:cNvPr id="23557" name="TextBox 4"/>
          <p:cNvSpPr txBox="1">
            <a:spLocks noChangeArrowheads="1"/>
          </p:cNvSpPr>
          <p:nvPr/>
        </p:nvSpPr>
        <p:spPr bwMode="auto">
          <a:xfrm>
            <a:off x="1371600" y="5181600"/>
            <a:ext cx="5703887" cy="246221"/>
          </a:xfrm>
          <a:prstGeom prst="rect">
            <a:avLst/>
          </a:prstGeom>
          <a:noFill/>
          <a:ln w="9525">
            <a:noFill/>
            <a:miter lim="800000"/>
            <a:headEnd/>
            <a:tailEnd/>
          </a:ln>
        </p:spPr>
        <p:txBody>
          <a:bodyPr wrap="square">
            <a:prstTxWarp prst="textNoShape">
              <a:avLst/>
            </a:prstTxWarp>
            <a:spAutoFit/>
          </a:bodyPr>
          <a:lstStyle/>
          <a:p>
            <a:r>
              <a:rPr lang="en-US" sz="1000" dirty="0"/>
              <a:t>Credit: </a:t>
            </a:r>
            <a:r>
              <a:rPr lang="en-US" sz="1000" dirty="0" err="1" smtClean="0"/>
              <a:t>Kookkai_nak</a:t>
            </a:r>
            <a:r>
              <a:rPr lang="en-US" sz="1000" dirty="0" smtClean="0"/>
              <a:t>/ </a:t>
            </a:r>
            <a:r>
              <a:rPr lang="en-US" sz="1000" dirty="0" err="1" smtClean="0"/>
              <a:t>www.freedigitalphotos.net</a:t>
            </a:r>
            <a:endParaRPr lang="en-US" sz="10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err="1" smtClean="0">
                <a:ea typeface="ヒラギノ角ゴ Pro W3" pitchFamily="64" charset="-128"/>
                <a:cs typeface="ヒラギノ角ゴ Pro W3" pitchFamily="64" charset="-128"/>
              </a:rPr>
              <a:t>Crowdfunding</a:t>
            </a:r>
            <a:endParaRPr lang="en-US" dirty="0" smtClean="0">
              <a:ea typeface="ヒラギノ角ゴ Pro W3" pitchFamily="64" charset="-128"/>
              <a:cs typeface="ヒラギノ角ゴ Pro W3" pitchFamily="64" charset="-128"/>
            </a:endParaRPr>
          </a:p>
        </p:txBody>
      </p:sp>
      <p:sp>
        <p:nvSpPr>
          <p:cNvPr id="24579" name="Content Placeholder 2"/>
          <p:cNvSpPr>
            <a:spLocks noGrp="1"/>
          </p:cNvSpPr>
          <p:nvPr>
            <p:ph idx="4294967295"/>
          </p:nvPr>
        </p:nvSpPr>
        <p:spPr>
          <a:xfrm>
            <a:off x="0" y="1828800"/>
            <a:ext cx="4160838" cy="5815013"/>
          </a:xfrm>
        </p:spPr>
        <p:txBody>
          <a:bodyPr/>
          <a:lstStyle/>
          <a:p>
            <a:pPr algn="ctr" eaLnBrk="1" hangingPunct="1">
              <a:buNone/>
            </a:pPr>
            <a:r>
              <a:rPr lang="en-US" sz="3200" b="1" i="1" dirty="0" err="1" smtClean="0">
                <a:ea typeface="ヒラギノ角ゴ Pro W3" pitchFamily="64" charset="-128"/>
                <a:cs typeface="ヒラギノ角ゴ Pro W3" pitchFamily="64" charset="-128"/>
              </a:rPr>
              <a:t>Kickstarter</a:t>
            </a:r>
            <a:endParaRPr lang="en-US" sz="3200" b="1" i="1" dirty="0" smtClean="0">
              <a:ea typeface="ヒラギノ角ゴ Pro W3" pitchFamily="64" charset="-128"/>
              <a:cs typeface="ヒラギノ角ゴ Pro W3" pitchFamily="64" charset="-128"/>
            </a:endParaRPr>
          </a:p>
          <a:p>
            <a:pPr marL="338138" lvl="1" indent="26988" eaLnBrk="1" hangingPunct="1">
              <a:buNone/>
            </a:pPr>
            <a:r>
              <a:rPr lang="en-US" sz="2600" dirty="0" err="1" smtClean="0"/>
              <a:t>Freaker</a:t>
            </a:r>
            <a:r>
              <a:rPr lang="en-US" sz="2600" dirty="0" smtClean="0"/>
              <a:t> USA raised the money they needed to take their business to the next level using social media and video.</a:t>
            </a:r>
          </a:p>
          <a:p>
            <a:pPr lvl="1" eaLnBrk="1" hangingPunct="1"/>
            <a:endParaRPr lang="en-US" sz="2600" dirty="0" smtClean="0"/>
          </a:p>
          <a:p>
            <a:pPr marL="731520" lvl="1" indent="-274320" eaLnBrk="1" hangingPunct="1">
              <a:buClrTx/>
              <a:buFont typeface="Arial"/>
              <a:buChar char="•"/>
            </a:pPr>
            <a:r>
              <a:rPr lang="en-US" sz="2600" dirty="0" smtClean="0"/>
              <a:t>Why can’t TADA do that?</a:t>
            </a:r>
          </a:p>
          <a:p>
            <a:pPr marL="731520" lvl="1" indent="-274320" eaLnBrk="1" hangingPunct="1">
              <a:buClrTx/>
              <a:buFont typeface="Arial"/>
              <a:buChar char="•"/>
            </a:pPr>
            <a:r>
              <a:rPr lang="en-US" sz="2600" dirty="0" smtClean="0"/>
              <a:t>Why can’t you?</a:t>
            </a:r>
          </a:p>
        </p:txBody>
      </p:sp>
      <p:pic>
        <p:nvPicPr>
          <p:cNvPr id="24580" name="Picture 3" descr="ThreeSmiles_landscape_1_of_1_grande.jpg"/>
          <p:cNvPicPr>
            <a:picLocks noChangeAspect="1"/>
          </p:cNvPicPr>
          <p:nvPr/>
        </p:nvPicPr>
        <p:blipFill>
          <a:blip r:embed="rId2"/>
          <a:srcRect/>
          <a:stretch>
            <a:fillRect/>
          </a:stretch>
        </p:blipFill>
        <p:spPr bwMode="auto">
          <a:xfrm>
            <a:off x="3886200" y="2438400"/>
            <a:ext cx="4911725" cy="3275012"/>
          </a:xfrm>
          <a:prstGeom prst="rect">
            <a:avLst/>
          </a:prstGeom>
          <a:noFill/>
          <a:ln w="9525">
            <a:noFill/>
            <a:miter lim="800000"/>
            <a:headEnd/>
            <a:tailEnd/>
          </a:ln>
          <a:effectLst>
            <a:softEdge rad="279400"/>
          </a:effectLst>
        </p:spPr>
      </p:pic>
      <p:sp>
        <p:nvSpPr>
          <p:cNvPr id="24581" name="TextBox 5"/>
          <p:cNvSpPr txBox="1">
            <a:spLocks noChangeArrowheads="1"/>
          </p:cNvSpPr>
          <p:nvPr/>
        </p:nvSpPr>
        <p:spPr bwMode="auto">
          <a:xfrm>
            <a:off x="5486400" y="5621179"/>
            <a:ext cx="3036887" cy="246221"/>
          </a:xfrm>
          <a:prstGeom prst="rect">
            <a:avLst/>
          </a:prstGeom>
          <a:noFill/>
          <a:ln w="9525">
            <a:noFill/>
            <a:miter lim="800000"/>
            <a:headEnd/>
            <a:tailEnd/>
          </a:ln>
        </p:spPr>
        <p:txBody>
          <a:bodyPr>
            <a:prstTxWarp prst="textNoShape">
              <a:avLst/>
            </a:prstTxWarp>
            <a:spAutoFit/>
          </a:bodyPr>
          <a:lstStyle/>
          <a:p>
            <a:r>
              <a:rPr lang="en-US" sz="1000" dirty="0">
                <a:solidFill>
                  <a:schemeClr val="bg1"/>
                </a:solidFill>
              </a:rPr>
              <a:t>Credit: </a:t>
            </a:r>
            <a:r>
              <a:rPr lang="en-US" sz="1000" dirty="0" err="1">
                <a:solidFill>
                  <a:schemeClr val="bg1"/>
                </a:solidFill>
              </a:rPr>
              <a:t>www.freakerusa.com</a:t>
            </a:r>
            <a:endParaRPr lang="en-US" sz="10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52400" y="1600200"/>
            <a:ext cx="8839200" cy="5105400"/>
          </a:xfrm>
          <a:prstGeom prst="rect">
            <a:avLst/>
          </a:prstGeom>
          <a:solidFill>
            <a:srgbClr val="3D35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52400" y="152400"/>
            <a:ext cx="8839200" cy="1371600"/>
          </a:xfrm>
          <a:prstGeom prst="rect">
            <a:avLst/>
          </a:prstGeom>
          <a:solidFill>
            <a:srgbClr val="DEB3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457200" y="228600"/>
            <a:ext cx="8229600" cy="1143000"/>
          </a:xfrm>
        </p:spPr>
        <p:txBody>
          <a:bodyPr/>
          <a:lstStyle/>
          <a:p>
            <a:pPr eaLnBrk="1" hangingPunct="1"/>
            <a:r>
              <a:rPr lang="en-US" sz="4800" dirty="0" smtClean="0">
                <a:ea typeface="ヒラギノ角ゴ Pro W3" pitchFamily="64" charset="-128"/>
                <a:cs typeface="ヒラギノ角ゴ Pro W3" pitchFamily="64" charset="-128"/>
              </a:rPr>
              <a:t>Social video</a:t>
            </a:r>
          </a:p>
        </p:txBody>
      </p:sp>
      <p:sp>
        <p:nvSpPr>
          <p:cNvPr id="3" name="Content Placeholder 2"/>
          <p:cNvSpPr>
            <a:spLocks noGrp="1"/>
          </p:cNvSpPr>
          <p:nvPr>
            <p:ph idx="1"/>
          </p:nvPr>
        </p:nvSpPr>
        <p:spPr>
          <a:xfrm>
            <a:off x="152400" y="2201174"/>
            <a:ext cx="4876800" cy="762000"/>
          </a:xfrm>
        </p:spPr>
        <p:txBody>
          <a:bodyPr>
            <a:normAutofit/>
          </a:bodyPr>
          <a:lstStyle/>
          <a:p>
            <a:pPr eaLnBrk="1" hangingPunct="1">
              <a:lnSpc>
                <a:spcPct val="90000"/>
              </a:lnSpc>
              <a:buNone/>
            </a:pPr>
            <a:r>
              <a:rPr lang="en-US" sz="2600" dirty="0" smtClean="0">
                <a:ea typeface="ヒラギノ角ゴ Pro W3" pitchFamily="64" charset="-128"/>
                <a:cs typeface="ヒラギノ角ゴ Pro W3" pitchFamily="64" charset="-128"/>
              </a:rPr>
              <a:t>Adding video improves SEO</a:t>
            </a:r>
          </a:p>
          <a:p>
            <a:pPr eaLnBrk="1" hangingPunct="1">
              <a:lnSpc>
                <a:spcPct val="90000"/>
              </a:lnSpc>
              <a:buNone/>
            </a:pPr>
            <a:endParaRPr lang="en-US" sz="2400" dirty="0" smtClean="0">
              <a:ea typeface="ヒラギノ角ゴ Pro W3" pitchFamily="64" charset="-128"/>
              <a:cs typeface="ヒラギノ角ゴ Pro W3" pitchFamily="64" charset="-128"/>
            </a:endParaRPr>
          </a:p>
          <a:p>
            <a:pPr eaLnBrk="1" hangingPunct="1">
              <a:lnSpc>
                <a:spcPct val="90000"/>
              </a:lnSpc>
              <a:buNone/>
            </a:pPr>
            <a:endParaRPr lang="en-US" sz="2400" dirty="0" smtClean="0">
              <a:ea typeface="ヒラギノ角ゴ Pro W3" pitchFamily="64" charset="-128"/>
              <a:cs typeface="ヒラギノ角ゴ Pro W3" pitchFamily="64" charset="-128"/>
            </a:endParaRPr>
          </a:p>
          <a:p>
            <a:pPr eaLnBrk="1" hangingPunct="1">
              <a:lnSpc>
                <a:spcPct val="90000"/>
              </a:lnSpc>
              <a:buNone/>
            </a:pPr>
            <a:endParaRPr lang="en-US" sz="2400" dirty="0" smtClean="0">
              <a:ea typeface="ヒラギノ角ゴ Pro W3" pitchFamily="64" charset="-128"/>
              <a:cs typeface="ヒラギノ角ゴ Pro W3" pitchFamily="64" charset="-128"/>
            </a:endParaRPr>
          </a:p>
          <a:p>
            <a:pPr eaLnBrk="1" hangingPunct="1">
              <a:lnSpc>
                <a:spcPct val="90000"/>
              </a:lnSpc>
              <a:buNone/>
            </a:pPr>
            <a:endParaRPr lang="en-US" sz="2400" dirty="0" smtClean="0">
              <a:ea typeface="ヒラギノ角ゴ Pro W3" pitchFamily="64" charset="-128"/>
              <a:cs typeface="ヒラギノ角ゴ Pro W3" pitchFamily="64" charset="-128"/>
            </a:endParaRPr>
          </a:p>
          <a:p>
            <a:pPr eaLnBrk="1" hangingPunct="1">
              <a:lnSpc>
                <a:spcPct val="90000"/>
              </a:lnSpc>
              <a:buNone/>
            </a:pPr>
            <a:endParaRPr lang="en-US" sz="2400" dirty="0" smtClean="0">
              <a:ea typeface="ヒラギノ角ゴ Pro W3" pitchFamily="64" charset="-128"/>
              <a:cs typeface="ヒラギノ角ゴ Pro W3" pitchFamily="64" charset="-128"/>
            </a:endParaRPr>
          </a:p>
          <a:p>
            <a:pPr lvl="1" eaLnBrk="1" hangingPunct="1">
              <a:lnSpc>
                <a:spcPct val="90000"/>
              </a:lnSpc>
              <a:buFont typeface="Arial" pitchFamily="64" charset="0"/>
              <a:buNone/>
            </a:pPr>
            <a:endParaRPr lang="en-US" sz="2400" dirty="0" smtClean="0"/>
          </a:p>
        </p:txBody>
      </p:sp>
      <p:pic>
        <p:nvPicPr>
          <p:cNvPr id="25604" name="Picture 3" descr="326437v1gtsinv1.jpg"/>
          <p:cNvPicPr>
            <a:picLocks noChangeAspect="1"/>
          </p:cNvPicPr>
          <p:nvPr/>
        </p:nvPicPr>
        <p:blipFill>
          <a:blip r:embed="rId2"/>
          <a:srcRect/>
          <a:stretch>
            <a:fillRect/>
          </a:stretch>
        </p:blipFill>
        <p:spPr bwMode="auto">
          <a:xfrm>
            <a:off x="4572000" y="1447800"/>
            <a:ext cx="4648200" cy="3091053"/>
          </a:xfrm>
          <a:prstGeom prst="rect">
            <a:avLst/>
          </a:prstGeom>
          <a:noFill/>
          <a:ln w="9525">
            <a:noFill/>
            <a:miter lim="800000"/>
            <a:headEnd/>
            <a:tailEnd/>
          </a:ln>
          <a:effectLst>
            <a:softEdge rad="469900"/>
          </a:effectLst>
        </p:spPr>
      </p:pic>
      <p:sp>
        <p:nvSpPr>
          <p:cNvPr id="25605" name="TextBox 4"/>
          <p:cNvSpPr txBox="1">
            <a:spLocks noChangeArrowheads="1"/>
          </p:cNvSpPr>
          <p:nvPr/>
        </p:nvSpPr>
        <p:spPr bwMode="auto">
          <a:xfrm>
            <a:off x="5486400" y="4191000"/>
            <a:ext cx="5029200" cy="246221"/>
          </a:xfrm>
          <a:prstGeom prst="rect">
            <a:avLst/>
          </a:prstGeom>
          <a:noFill/>
          <a:ln w="9525">
            <a:noFill/>
            <a:miter lim="800000"/>
            <a:headEnd/>
            <a:tailEnd/>
          </a:ln>
        </p:spPr>
        <p:txBody>
          <a:bodyPr wrap="square">
            <a:prstTxWarp prst="textNoShape">
              <a:avLst/>
            </a:prstTxWarp>
            <a:spAutoFit/>
          </a:bodyPr>
          <a:lstStyle/>
          <a:p>
            <a:r>
              <a:rPr lang="en-US" sz="1000" dirty="0"/>
              <a:t>Credit: </a:t>
            </a:r>
            <a:r>
              <a:rPr lang="en-US" sz="1000" dirty="0" err="1"/>
              <a:t>Renjith</a:t>
            </a:r>
            <a:r>
              <a:rPr lang="en-US" sz="1000" dirty="0"/>
              <a:t> </a:t>
            </a:r>
            <a:r>
              <a:rPr lang="en-US" sz="1000" dirty="0" smtClean="0"/>
              <a:t>Krishnan/ </a:t>
            </a:r>
            <a:r>
              <a:rPr lang="en-US" sz="1000" dirty="0" err="1" smtClean="0"/>
              <a:t>www.freedigitalphotos.net</a:t>
            </a:r>
            <a:endParaRPr lang="en-US" sz="1000" dirty="0"/>
          </a:p>
        </p:txBody>
      </p:sp>
      <p:sp>
        <p:nvSpPr>
          <p:cNvPr id="8" name="TextBox 7"/>
          <p:cNvSpPr txBox="1"/>
          <p:nvPr/>
        </p:nvSpPr>
        <p:spPr>
          <a:xfrm>
            <a:off x="533400" y="3420374"/>
            <a:ext cx="3810000" cy="1837426"/>
          </a:xfrm>
          <a:prstGeom prst="rect">
            <a:avLst/>
          </a:prstGeom>
          <a:noFill/>
          <a:ln>
            <a:solidFill>
              <a:schemeClr val="bg1"/>
            </a:solidFill>
          </a:ln>
        </p:spPr>
        <p:txBody>
          <a:bodyPr wrap="square" rtlCol="0">
            <a:spAutoFit/>
          </a:bodyPr>
          <a:lstStyle/>
          <a:p>
            <a:pPr algn="ctr">
              <a:lnSpc>
                <a:spcPct val="90000"/>
              </a:lnSpc>
            </a:pPr>
            <a:r>
              <a:rPr lang="en-US" sz="2400" i="1" dirty="0" smtClean="0">
                <a:solidFill>
                  <a:srgbClr val="FFFFFF"/>
                </a:solidFill>
                <a:ea typeface="ヒラギノ角ゴ Pro W3" pitchFamily="64" charset="-128"/>
                <a:cs typeface="ヒラギノ角ゴ Pro W3" pitchFamily="64" charset="-128"/>
              </a:rPr>
              <a:t>YouTube</a:t>
            </a:r>
          </a:p>
          <a:p>
            <a:pPr algn="ctr">
              <a:lnSpc>
                <a:spcPct val="90000"/>
              </a:lnSpc>
            </a:pPr>
            <a:endParaRPr lang="en-US" sz="1000" i="1" dirty="0" smtClean="0">
              <a:ea typeface="ヒラギノ角ゴ Pro W3" pitchFamily="64" charset="-128"/>
              <a:cs typeface="ヒラギノ角ゴ Pro W3" pitchFamily="64" charset="-128"/>
            </a:endParaRPr>
          </a:p>
          <a:p>
            <a:pPr algn="ctr">
              <a:lnSpc>
                <a:spcPct val="90000"/>
              </a:lnSpc>
              <a:buSzPct val="71000"/>
              <a:buFont typeface="Wingdings" charset="2"/>
              <a:buChar char="Ø"/>
            </a:pPr>
            <a:r>
              <a:rPr lang="en-US" sz="2400" i="1" dirty="0" smtClean="0">
                <a:solidFill>
                  <a:schemeClr val="bg1"/>
                </a:solidFill>
              </a:rPr>
              <a:t>Owned by Google</a:t>
            </a:r>
          </a:p>
          <a:p>
            <a:pPr algn="ctr">
              <a:lnSpc>
                <a:spcPct val="90000"/>
              </a:lnSpc>
              <a:buSzPct val="71000"/>
              <a:buFont typeface="Wingdings" charset="2"/>
              <a:buChar char="Ø"/>
            </a:pPr>
            <a:r>
              <a:rPr lang="en-US" sz="2400" i="1" dirty="0" smtClean="0">
                <a:solidFill>
                  <a:schemeClr val="bg1"/>
                </a:solidFill>
              </a:rPr>
              <a:t>Shows up first on </a:t>
            </a:r>
          </a:p>
          <a:p>
            <a:pPr algn="ctr">
              <a:lnSpc>
                <a:spcPct val="90000"/>
              </a:lnSpc>
              <a:buSzPct val="71000"/>
            </a:pPr>
            <a:r>
              <a:rPr lang="en-US" sz="2400" i="1" dirty="0" smtClean="0">
                <a:solidFill>
                  <a:schemeClr val="bg1"/>
                </a:solidFill>
              </a:rPr>
              <a:t> Google searches</a:t>
            </a:r>
          </a:p>
          <a:p>
            <a:endParaRPr lang="en-US" dirty="0"/>
          </a:p>
        </p:txBody>
      </p:sp>
      <p:sp>
        <p:nvSpPr>
          <p:cNvPr id="9" name="TextBox 8"/>
          <p:cNvSpPr txBox="1"/>
          <p:nvPr/>
        </p:nvSpPr>
        <p:spPr>
          <a:xfrm>
            <a:off x="5029200" y="4495800"/>
            <a:ext cx="2971800" cy="2008242"/>
          </a:xfrm>
          <a:prstGeom prst="rect">
            <a:avLst/>
          </a:prstGeom>
          <a:noFill/>
        </p:spPr>
        <p:txBody>
          <a:bodyPr wrap="square" rtlCol="0">
            <a:spAutoFit/>
          </a:bodyPr>
          <a:lstStyle/>
          <a:p>
            <a:pPr>
              <a:lnSpc>
                <a:spcPct val="90000"/>
              </a:lnSpc>
            </a:pPr>
            <a:r>
              <a:rPr lang="en-US" sz="2400" dirty="0" smtClean="0">
                <a:solidFill>
                  <a:srgbClr val="FFFFFF"/>
                </a:solidFill>
                <a:ea typeface="ヒラギノ角ゴ Pro W3" pitchFamily="64" charset="-128"/>
                <a:cs typeface="ヒラギノ角ゴ Pro W3" pitchFamily="64" charset="-128"/>
              </a:rPr>
              <a:t>Optimize Videos</a:t>
            </a:r>
          </a:p>
          <a:p>
            <a:pPr lvl="1" indent="-365760">
              <a:lnSpc>
                <a:spcPct val="90000"/>
              </a:lnSpc>
              <a:buFont typeface="Arial"/>
              <a:buChar char="•"/>
            </a:pPr>
            <a:r>
              <a:rPr lang="en-US" sz="2400" dirty="0" smtClean="0">
                <a:solidFill>
                  <a:srgbClr val="FFFFFF"/>
                </a:solidFill>
              </a:rPr>
              <a:t>8 seconds</a:t>
            </a:r>
          </a:p>
          <a:p>
            <a:pPr lvl="1" indent="-365760">
              <a:lnSpc>
                <a:spcPct val="90000"/>
              </a:lnSpc>
              <a:buFont typeface="Arial"/>
              <a:buChar char="•"/>
            </a:pPr>
            <a:r>
              <a:rPr lang="en-US" sz="2400" dirty="0" smtClean="0">
                <a:solidFill>
                  <a:srgbClr val="FFFFFF"/>
                </a:solidFill>
              </a:rPr>
              <a:t>Tag videos</a:t>
            </a:r>
          </a:p>
          <a:p>
            <a:pPr lvl="1" indent="-365760">
              <a:lnSpc>
                <a:spcPct val="90000"/>
              </a:lnSpc>
              <a:buFont typeface="Arial"/>
              <a:buChar char="•"/>
            </a:pPr>
            <a:r>
              <a:rPr lang="en-US" sz="2400" dirty="0" smtClean="0">
                <a:solidFill>
                  <a:srgbClr val="FFFFFF"/>
                </a:solidFill>
              </a:rPr>
              <a:t>Embed in blog</a:t>
            </a:r>
          </a:p>
          <a:p>
            <a:pPr lvl="1" indent="-365760">
              <a:lnSpc>
                <a:spcPct val="90000"/>
              </a:lnSpc>
              <a:buFont typeface="Arial"/>
              <a:buChar char="•"/>
            </a:pPr>
            <a:r>
              <a:rPr lang="en-US" sz="2400" dirty="0" smtClean="0">
                <a:solidFill>
                  <a:srgbClr val="FFFFFF"/>
                </a:solidFill>
              </a:rPr>
              <a:t>Share</a:t>
            </a:r>
          </a:p>
          <a:p>
            <a:endParaRPr lang="en-US" dirty="0"/>
          </a:p>
        </p:txBody>
      </p:sp>
      <p:sp>
        <p:nvSpPr>
          <p:cNvPr id="10" name="Rectangle 9"/>
          <p:cNvSpPr/>
          <p:nvPr/>
        </p:nvSpPr>
        <p:spPr>
          <a:xfrm>
            <a:off x="-990600" y="6324600"/>
            <a:ext cx="4572000" cy="954107"/>
          </a:xfrm>
          <a:prstGeom prst="rect">
            <a:avLst/>
          </a:prstGeom>
        </p:spPr>
        <p:txBody>
          <a:bodyPr>
            <a:spAutoFit/>
          </a:bodyPr>
          <a:lstStyle/>
          <a:p>
            <a:pPr lvl="0" algn="ctr">
              <a:defRPr/>
            </a:pPr>
            <a:r>
              <a:rPr lang="en-US" sz="1000" dirty="0" smtClean="0">
                <a:solidFill>
                  <a:srgbClr val="FFFFFF"/>
                </a:solidFill>
                <a:latin typeface="Calibri" pitchFamily="64" charset="0"/>
              </a:rPr>
              <a:t>Copyright © </a:t>
            </a:r>
            <a:r>
              <a:rPr lang="en-US" sz="1000" dirty="0" err="1" smtClean="0">
                <a:solidFill>
                  <a:srgbClr val="FFFFFF"/>
                </a:solidFill>
                <a:latin typeface="Calibri" pitchFamily="64" charset="0"/>
              </a:rPr>
              <a:t>Cleversation</a:t>
            </a:r>
            <a:r>
              <a:rPr lang="en-US" sz="1000" dirty="0" smtClean="0">
                <a:solidFill>
                  <a:srgbClr val="FFFFFF"/>
                </a:solidFill>
                <a:latin typeface="Calibri" pitchFamily="64" charset="0"/>
              </a:rPr>
              <a:t> LLC 2011. </a:t>
            </a:r>
          </a:p>
          <a:p>
            <a:pPr lvl="0" algn="ctr">
              <a:defRPr/>
            </a:pPr>
            <a:r>
              <a:rPr lang="en-US" sz="1000" dirty="0" smtClean="0">
                <a:solidFill>
                  <a:srgbClr val="FFFFFF"/>
                </a:solidFill>
                <a:latin typeface="Calibri" pitchFamily="64" charset="0"/>
              </a:rPr>
              <a:t>All rights reserved.</a:t>
            </a:r>
          </a:p>
          <a:p>
            <a:pPr lvl="0" algn="ctr">
              <a:defRPr/>
            </a:pPr>
            <a:endParaRPr lang="en-US" dirty="0" smtClean="0">
              <a:solidFill>
                <a:srgbClr val="FFFFFF"/>
              </a:solidFill>
              <a:latin typeface="Calibri" pitchFamily="64" charset="0"/>
            </a:endParaRPr>
          </a:p>
          <a:p>
            <a:pPr lvl="0" algn="ctr">
              <a:defRPr/>
            </a:pPr>
            <a:endParaRPr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Content Placeholder 2"/>
          <p:cNvSpPr>
            <a:spLocks noGrp="1"/>
          </p:cNvSpPr>
          <p:nvPr>
            <p:ph type="body" sz="half" idx="2"/>
          </p:nvPr>
        </p:nvSpPr>
        <p:spPr>
          <a:xfrm>
            <a:off x="533400" y="2286000"/>
            <a:ext cx="5029200" cy="3810000"/>
          </a:xfrm>
        </p:spPr>
        <p:txBody>
          <a:bodyPr>
            <a:normAutofit/>
          </a:bodyPr>
          <a:lstStyle/>
          <a:p>
            <a:pPr indent="-457200" eaLnBrk="1" hangingPunct="1">
              <a:spcBef>
                <a:spcPts val="0"/>
              </a:spcBef>
              <a:buClrTx/>
            </a:pPr>
            <a:r>
              <a:rPr lang="en-US" sz="3000" b="1" dirty="0" smtClean="0">
                <a:latin typeface="Calibri (Body)" charset="0"/>
                <a:ea typeface="Calibri (Body)" charset="0"/>
                <a:cs typeface="Calibri (Body)" charset="0"/>
              </a:rPr>
              <a:t>What are your goals?</a:t>
            </a:r>
          </a:p>
          <a:p>
            <a:pPr lvl="1" indent="-457200" eaLnBrk="1" hangingPunct="1">
              <a:spcBef>
                <a:spcPts val="0"/>
              </a:spcBef>
              <a:buClrTx/>
              <a:buFont typeface="Arial"/>
              <a:buChar char="•"/>
            </a:pPr>
            <a:r>
              <a:rPr lang="en-US" sz="3000" dirty="0" smtClean="0">
                <a:latin typeface="Calibri (Body)" charset="0"/>
                <a:ea typeface="Calibri (Body)" charset="0"/>
                <a:cs typeface="Calibri (Body)" charset="0"/>
              </a:rPr>
              <a:t>Increase donations?</a:t>
            </a:r>
          </a:p>
          <a:p>
            <a:pPr lvl="1" indent="-457200" eaLnBrk="1" hangingPunct="1">
              <a:spcBef>
                <a:spcPts val="0"/>
              </a:spcBef>
              <a:buClrTx/>
              <a:buFont typeface="Arial"/>
              <a:buChar char="•"/>
            </a:pPr>
            <a:r>
              <a:rPr lang="en-US" sz="3000" dirty="0" smtClean="0">
                <a:latin typeface="Calibri (Body)" charset="0"/>
                <a:ea typeface="Calibri (Body)" charset="0"/>
                <a:cs typeface="Calibri (Body)" charset="0"/>
              </a:rPr>
              <a:t>Increase SEO?</a:t>
            </a:r>
          </a:p>
          <a:p>
            <a:pPr lvl="1" indent="-457200" eaLnBrk="1" hangingPunct="1">
              <a:spcBef>
                <a:spcPts val="0"/>
              </a:spcBef>
              <a:buClrTx/>
              <a:buFont typeface="Arial"/>
              <a:buChar char="•"/>
            </a:pPr>
            <a:r>
              <a:rPr lang="en-US" sz="3000" dirty="0" smtClean="0">
                <a:latin typeface="Calibri (Body)" charset="0"/>
                <a:ea typeface="Calibri (Body)" charset="0"/>
                <a:cs typeface="Calibri (Body)" charset="0"/>
              </a:rPr>
              <a:t>Foster goodwill?</a:t>
            </a:r>
          </a:p>
          <a:p>
            <a:pPr lvl="1" indent="-457200" eaLnBrk="1" hangingPunct="1">
              <a:spcBef>
                <a:spcPts val="0"/>
              </a:spcBef>
              <a:buClrTx/>
              <a:buFont typeface="Arial"/>
              <a:buChar char="•"/>
            </a:pPr>
            <a:r>
              <a:rPr lang="en-US" sz="3000" dirty="0" smtClean="0">
                <a:latin typeface="Calibri (Body)" charset="0"/>
                <a:ea typeface="Calibri (Body)" charset="0"/>
                <a:cs typeface="Calibri (Body)" charset="0"/>
              </a:rPr>
              <a:t>Something else entirely?</a:t>
            </a:r>
          </a:p>
        </p:txBody>
      </p:sp>
      <p:sp>
        <p:nvSpPr>
          <p:cNvPr id="26626" name="Title 1"/>
          <p:cNvSpPr>
            <a:spLocks noGrp="1"/>
          </p:cNvSpPr>
          <p:nvPr>
            <p:ph type="title"/>
          </p:nvPr>
        </p:nvSpPr>
        <p:spPr>
          <a:xfrm>
            <a:off x="5943600" y="914400"/>
            <a:ext cx="2819400" cy="762000"/>
          </a:xfrm>
        </p:spPr>
        <p:txBody>
          <a:bodyPr/>
          <a:lstStyle/>
          <a:p>
            <a:pPr eaLnBrk="1" hangingPunct="1"/>
            <a:r>
              <a:rPr lang="en-US" sz="3000" dirty="0" smtClean="0">
                <a:ea typeface="ヒラギノ角ゴ Pro W3" pitchFamily="64" charset="-128"/>
                <a:cs typeface="ヒラギノ角ゴ Pro W3" pitchFamily="64" charset="-128"/>
              </a:rPr>
              <a:t>Monitoring </a:t>
            </a:r>
            <a:br>
              <a:rPr lang="en-US" sz="3000" dirty="0" smtClean="0">
                <a:ea typeface="ヒラギノ角ゴ Pro W3" pitchFamily="64" charset="-128"/>
                <a:cs typeface="ヒラギノ角ゴ Pro W3" pitchFamily="64" charset="-128"/>
              </a:rPr>
            </a:br>
            <a:r>
              <a:rPr lang="en-US" sz="3000" dirty="0" smtClean="0">
                <a:ea typeface="ヒラギノ角ゴ Pro W3" pitchFamily="64" charset="-128"/>
                <a:cs typeface="ヒラギノ角ゴ Pro W3" pitchFamily="64" charset="-128"/>
              </a:rPr>
              <a:t>and </a:t>
            </a:r>
            <a:br>
              <a:rPr lang="en-US" sz="3000" dirty="0" smtClean="0">
                <a:ea typeface="ヒラギノ角ゴ Pro W3" pitchFamily="64" charset="-128"/>
                <a:cs typeface="ヒラギノ角ゴ Pro W3" pitchFamily="64" charset="-128"/>
              </a:rPr>
            </a:br>
            <a:r>
              <a:rPr lang="en-US" sz="3000" dirty="0" smtClean="0">
                <a:ea typeface="ヒラギノ角ゴ Pro W3" pitchFamily="64" charset="-128"/>
                <a:cs typeface="ヒラギノ角ゴ Pro W3" pitchFamily="64" charset="-128"/>
              </a:rPr>
              <a:t>measuring</a:t>
            </a:r>
          </a:p>
        </p:txBody>
      </p:sp>
      <p:pic>
        <p:nvPicPr>
          <p:cNvPr id="26628" name="Picture 3" descr="52154jyctc0lx8d.jpg"/>
          <p:cNvPicPr>
            <a:picLocks noChangeAspect="1"/>
          </p:cNvPicPr>
          <p:nvPr/>
        </p:nvPicPr>
        <p:blipFill>
          <a:blip r:embed="rId2"/>
          <a:srcRect/>
          <a:stretch>
            <a:fillRect/>
          </a:stretch>
        </p:blipFill>
        <p:spPr bwMode="auto">
          <a:xfrm>
            <a:off x="5791200" y="1676400"/>
            <a:ext cx="3245140" cy="2158411"/>
          </a:xfrm>
          <a:prstGeom prst="rect">
            <a:avLst/>
          </a:prstGeom>
          <a:noFill/>
          <a:ln w="9525">
            <a:noFill/>
            <a:miter lim="800000"/>
            <a:headEnd/>
            <a:tailEnd/>
          </a:ln>
          <a:effectLst>
            <a:softEdge rad="241300"/>
          </a:effectLst>
        </p:spPr>
      </p:pic>
      <p:sp>
        <p:nvSpPr>
          <p:cNvPr id="26629" name="TextBox 4"/>
          <p:cNvSpPr txBox="1">
            <a:spLocks noChangeArrowheads="1"/>
          </p:cNvSpPr>
          <p:nvPr/>
        </p:nvSpPr>
        <p:spPr bwMode="auto">
          <a:xfrm>
            <a:off x="6165850" y="3505200"/>
            <a:ext cx="2978150" cy="246221"/>
          </a:xfrm>
          <a:prstGeom prst="rect">
            <a:avLst/>
          </a:prstGeom>
          <a:noFill/>
          <a:ln w="9525">
            <a:noFill/>
            <a:miter lim="800000"/>
            <a:headEnd/>
            <a:tailEnd/>
          </a:ln>
        </p:spPr>
        <p:txBody>
          <a:bodyPr>
            <a:prstTxWarp prst="textNoShape">
              <a:avLst/>
            </a:prstTxWarp>
            <a:spAutoFit/>
          </a:bodyPr>
          <a:lstStyle/>
          <a:p>
            <a:r>
              <a:rPr lang="en-US" sz="1000" dirty="0"/>
              <a:t>Credit: </a:t>
            </a:r>
            <a:r>
              <a:rPr lang="en-US" sz="1000" dirty="0" smtClean="0"/>
              <a:t>vichie81/www.freedigitalphotos.net</a:t>
            </a:r>
            <a:endParaRPr lang="en-US" sz="1000" dirty="0"/>
          </a:p>
        </p:txBody>
      </p:sp>
      <p:sp>
        <p:nvSpPr>
          <p:cNvPr id="6" name="Content Placeholder 2"/>
          <p:cNvSpPr txBox="1">
            <a:spLocks/>
          </p:cNvSpPr>
          <p:nvPr/>
        </p:nvSpPr>
        <p:spPr>
          <a:xfrm>
            <a:off x="381000" y="381000"/>
            <a:ext cx="5257800" cy="3505200"/>
          </a:xfrm>
          <a:prstGeom prst="rect">
            <a:avLst/>
          </a:prstGeom>
        </p:spPr>
        <p:txBody>
          <a:bodyPr vert="horz" lIns="91440" tIns="45720" rIns="91440" bIns="45720" rtlCol="0">
            <a:normAutofit/>
          </a:bodyPr>
          <a:lstStyle/>
          <a:p>
            <a:pPr marL="57150" marR="0" lvl="0" indent="-12700" algn="l" defTabSz="914400" rtl="0" eaLnBrk="1" fontAlgn="auto" latinLnBrk="0" hangingPunct="1">
              <a:lnSpc>
                <a:spcPct val="100000"/>
              </a:lnSpc>
              <a:spcBef>
                <a:spcPct val="20000"/>
              </a:spcBef>
              <a:spcAft>
                <a:spcPts val="0"/>
              </a:spcAft>
              <a:buSzTx/>
              <a:tabLst/>
              <a:defRPr/>
            </a:pPr>
            <a:r>
              <a:rPr kumimoji="0" lang="en-US" sz="3000" b="0" i="0" u="none" strike="noStrike" kern="1200" cap="none" spc="150" normalizeH="0" baseline="0" noProof="0" dirty="0" smtClean="0">
                <a:ln>
                  <a:noFill/>
                </a:ln>
                <a:solidFill>
                  <a:srgbClr val="FFFFFF"/>
                </a:solidFill>
                <a:effectLst/>
                <a:uLnTx/>
                <a:uFillTx/>
                <a:latin typeface="Calibri (Body)" charset="0"/>
                <a:ea typeface="Calibri (Body)" charset="0"/>
                <a:cs typeface="Calibri (Body)" charset="0"/>
              </a:rPr>
              <a:t>Our goals were to spread awareness and offer support.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29600" cy="1143000"/>
          </a:xfrm>
        </p:spPr>
        <p:txBody>
          <a:bodyPr/>
          <a:lstStyle/>
          <a:p>
            <a:pPr eaLnBrk="1" hangingPunct="1"/>
            <a:r>
              <a:rPr lang="en-US" dirty="0" smtClean="0">
                <a:ea typeface="ヒラギノ角ゴ Pro W3" pitchFamily="64" charset="-128"/>
                <a:cs typeface="ヒラギノ角ゴ Pro W3" pitchFamily="64" charset="-128"/>
              </a:rPr>
              <a:t>If it’s not working, change it up!</a:t>
            </a:r>
          </a:p>
        </p:txBody>
      </p:sp>
      <p:sp>
        <p:nvSpPr>
          <p:cNvPr id="27651" name="Content Placeholder 2"/>
          <p:cNvSpPr>
            <a:spLocks noGrp="1"/>
          </p:cNvSpPr>
          <p:nvPr>
            <p:ph idx="1"/>
          </p:nvPr>
        </p:nvSpPr>
        <p:spPr>
          <a:xfrm>
            <a:off x="228600" y="4999038"/>
            <a:ext cx="5553075" cy="2087562"/>
          </a:xfrm>
        </p:spPr>
        <p:txBody>
          <a:bodyPr>
            <a:noAutofit/>
          </a:bodyPr>
          <a:lstStyle/>
          <a:p>
            <a:pPr marL="0" indent="0" eaLnBrk="1" hangingPunct="1">
              <a:buNone/>
            </a:pPr>
            <a:r>
              <a:rPr lang="en-US" sz="3200" b="1" dirty="0" smtClean="0">
                <a:ea typeface="ヒラギノ角ゴ Pro W3" pitchFamily="64" charset="-128"/>
                <a:cs typeface="ヒラギノ角ゴ Pro W3" pitchFamily="64" charset="-128"/>
              </a:rPr>
              <a:t>Marketing and social media are ever-evolving, and so must you be.</a:t>
            </a:r>
          </a:p>
        </p:txBody>
      </p:sp>
      <p:pic>
        <p:nvPicPr>
          <p:cNvPr id="27652" name="Picture 3" descr="12865529161737932106albert-einstein-md.png"/>
          <p:cNvPicPr>
            <a:picLocks noChangeAspect="1"/>
          </p:cNvPicPr>
          <p:nvPr/>
        </p:nvPicPr>
        <p:blipFill>
          <a:blip r:embed="rId2"/>
          <a:srcRect/>
          <a:stretch>
            <a:fillRect/>
          </a:stretch>
        </p:blipFill>
        <p:spPr bwMode="auto">
          <a:xfrm>
            <a:off x="5969000" y="2438400"/>
            <a:ext cx="3022600" cy="3873500"/>
          </a:xfrm>
          <a:prstGeom prst="rect">
            <a:avLst/>
          </a:prstGeom>
          <a:noFill/>
          <a:ln w="9525">
            <a:noFill/>
            <a:miter lim="800000"/>
            <a:headEnd/>
            <a:tailEnd/>
          </a:ln>
          <a:effectLst>
            <a:softEdge rad="279400"/>
          </a:effectLst>
        </p:spPr>
      </p:pic>
      <p:sp>
        <p:nvSpPr>
          <p:cNvPr id="5" name="Oval Callout 4"/>
          <p:cNvSpPr/>
          <p:nvPr/>
        </p:nvSpPr>
        <p:spPr>
          <a:xfrm>
            <a:off x="685800" y="1447800"/>
            <a:ext cx="5181600" cy="2743200"/>
          </a:xfrm>
          <a:prstGeom prst="wedgeEllipseCallout">
            <a:avLst>
              <a:gd name="adj1" fmla="val 51467"/>
              <a:gd name="adj2" fmla="val 62067"/>
            </a:avLst>
          </a:prstGeom>
          <a:solidFill>
            <a:schemeClr val="bg1"/>
          </a:solidFill>
          <a:ln>
            <a:solidFill>
              <a:srgbClr val="8979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43000" y="1981200"/>
            <a:ext cx="4191000" cy="2092881"/>
          </a:xfrm>
          <a:prstGeom prst="rect">
            <a:avLst/>
          </a:prstGeom>
          <a:noFill/>
        </p:spPr>
        <p:txBody>
          <a:bodyPr wrap="square" rtlCol="0">
            <a:spAutoFit/>
          </a:bodyPr>
          <a:lstStyle/>
          <a:p>
            <a:pPr algn="ctr"/>
            <a:r>
              <a:rPr lang="en-US" sz="2600" i="1" dirty="0" smtClean="0">
                <a:ea typeface="ヒラギノ角ゴ Pro W3" pitchFamily="64" charset="-128"/>
                <a:cs typeface="ヒラギノ角ゴ Pro W3" pitchFamily="64" charset="-128"/>
              </a:rPr>
              <a:t>The definition of insanity is doing the same thing over and over and expecting a different result.</a:t>
            </a:r>
          </a:p>
          <a:p>
            <a:pPr algn="ct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Content Placeholder 2"/>
          <p:cNvSpPr>
            <a:spLocks noGrp="1"/>
          </p:cNvSpPr>
          <p:nvPr>
            <p:ph type="body" idx="1"/>
          </p:nvPr>
        </p:nvSpPr>
        <p:spPr>
          <a:xfrm>
            <a:off x="5791200" y="3535680"/>
            <a:ext cx="3124200" cy="1645920"/>
          </a:xfrm>
        </p:spPr>
        <p:txBody>
          <a:bodyPr>
            <a:noAutofit/>
          </a:bodyPr>
          <a:lstStyle/>
          <a:p>
            <a:pPr eaLnBrk="1" hangingPunct="1"/>
            <a:r>
              <a:rPr lang="en-US" sz="2400" i="1" dirty="0" smtClean="0">
                <a:ea typeface="ヒラギノ角ゴ Pro W3" pitchFamily="64" charset="-128"/>
                <a:cs typeface="ヒラギノ角ゴ Pro W3" pitchFamily="64" charset="-128"/>
              </a:rPr>
              <a:t>Mission </a:t>
            </a:r>
          </a:p>
          <a:p>
            <a:pPr eaLnBrk="1" hangingPunct="1"/>
            <a:r>
              <a:rPr lang="en-US" sz="2400" dirty="0" smtClean="0">
                <a:ea typeface="ヒラギノ角ゴ Pro W3" pitchFamily="64" charset="-128"/>
                <a:cs typeface="ヒラギノ角ゴ Pro W3" pitchFamily="64" charset="-128"/>
              </a:rPr>
              <a:t>TADA is a </a:t>
            </a:r>
          </a:p>
          <a:p>
            <a:pPr eaLnBrk="1" hangingPunct="1"/>
            <a:r>
              <a:rPr lang="en-US" sz="2400" dirty="0" smtClean="0">
                <a:ea typeface="ヒラギノ角ゴ Pro W3" pitchFamily="64" charset="-128"/>
                <a:cs typeface="ヒラギノ角ゴ Pro W3" pitchFamily="64" charset="-128"/>
              </a:rPr>
              <a:t>501(c)(3) organization established to help ease the suffering of individuals with TAD and those attempting to interact with them.</a:t>
            </a:r>
          </a:p>
        </p:txBody>
      </p:sp>
      <p:sp>
        <p:nvSpPr>
          <p:cNvPr id="2" name="Title 1"/>
          <p:cNvSpPr>
            <a:spLocks noGrp="1"/>
          </p:cNvSpPr>
          <p:nvPr>
            <p:ph type="title"/>
          </p:nvPr>
        </p:nvSpPr>
        <p:spPr/>
        <p:txBody>
          <a:bodyPr>
            <a:normAutofit fontScale="90000"/>
          </a:bodyPr>
          <a:lstStyle/>
          <a:p>
            <a:pPr eaLnBrk="1" hangingPunct="1"/>
            <a:r>
              <a:rPr lang="en-US" sz="4000" dirty="0" smtClean="0">
                <a:ea typeface="ヒラギノ角ゴ Pro W3" pitchFamily="64" charset="-128"/>
                <a:cs typeface="ヒラギノ角ゴ Pro W3" pitchFamily="64" charset="-128"/>
              </a:rPr>
              <a:t/>
            </a:r>
            <a:br>
              <a:rPr lang="en-US" sz="4000" dirty="0" smtClean="0">
                <a:ea typeface="ヒラギノ角ゴ Pro W3" pitchFamily="64" charset="-128"/>
                <a:cs typeface="ヒラギノ角ゴ Pro W3" pitchFamily="64" charset="-128"/>
              </a:rPr>
            </a:br>
            <a:r>
              <a:rPr lang="en-US" sz="4000" dirty="0" smtClean="0">
                <a:ea typeface="ヒラギノ角ゴ Pro W3" pitchFamily="64" charset="-128"/>
                <a:cs typeface="ヒラギノ角ゴ Pro W3" pitchFamily="64" charset="-128"/>
              </a:rPr>
              <a:t/>
            </a:r>
            <a:br>
              <a:rPr lang="en-US" sz="4000" dirty="0" smtClean="0">
                <a:ea typeface="ヒラギノ角ゴ Pro W3" pitchFamily="64" charset="-128"/>
                <a:cs typeface="ヒラギノ角ゴ Pro W3" pitchFamily="64" charset="-128"/>
              </a:rPr>
            </a:br>
            <a:r>
              <a:rPr lang="en-US" sz="4000" dirty="0" smtClean="0">
                <a:ea typeface="ヒラギノ角ゴ Pro W3" pitchFamily="64" charset="-128"/>
                <a:cs typeface="ヒラギノ角ゴ Pro W3" pitchFamily="64" charset="-128"/>
              </a:rPr>
              <a:t>Technology Aversion </a:t>
            </a:r>
            <a:br>
              <a:rPr lang="en-US" sz="4000" dirty="0" smtClean="0">
                <a:ea typeface="ヒラギノ角ゴ Pro W3" pitchFamily="64" charset="-128"/>
                <a:cs typeface="ヒラギノ角ゴ Pro W3" pitchFamily="64" charset="-128"/>
              </a:rPr>
            </a:br>
            <a:r>
              <a:rPr lang="en-US" sz="4000" dirty="0" smtClean="0">
                <a:ea typeface="ヒラギノ角ゴ Pro W3" pitchFamily="64" charset="-128"/>
                <a:cs typeface="ヒラギノ角ゴ Pro W3" pitchFamily="64" charset="-128"/>
              </a:rPr>
              <a:t>Disorder Association</a:t>
            </a:r>
          </a:p>
        </p:txBody>
      </p:sp>
      <p:sp>
        <p:nvSpPr>
          <p:cNvPr id="4" name="Oval Callout 3"/>
          <p:cNvSpPr/>
          <p:nvPr/>
        </p:nvSpPr>
        <p:spPr>
          <a:xfrm>
            <a:off x="3048000" y="304800"/>
            <a:ext cx="4267200" cy="1905000"/>
          </a:xfrm>
          <a:prstGeom prst="wedgeEllipseCallout">
            <a:avLst>
              <a:gd name="adj1" fmla="val -32758"/>
              <a:gd name="adj2" fmla="val 80760"/>
            </a:avLst>
          </a:prstGeom>
          <a:solidFill>
            <a:srgbClr val="DEB3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114800" y="660737"/>
            <a:ext cx="2590800" cy="1015663"/>
          </a:xfrm>
          <a:prstGeom prst="rect">
            <a:avLst/>
          </a:prstGeom>
          <a:noFill/>
        </p:spPr>
        <p:txBody>
          <a:bodyPr wrap="square" rtlCol="0">
            <a:spAutoFit/>
          </a:bodyPr>
          <a:lstStyle/>
          <a:p>
            <a:r>
              <a:rPr lang="en-US" sz="6000" spc="410" dirty="0" smtClean="0">
                <a:solidFill>
                  <a:srgbClr val="FFFFFF"/>
                </a:solidFill>
                <a:ea typeface="ヒラギノ角ゴ Pro W3" pitchFamily="64" charset="-128"/>
                <a:cs typeface="ヒラギノ角ゴ Pro W3" pitchFamily="64" charset="-128"/>
              </a:rPr>
              <a:t>TADA</a:t>
            </a:r>
            <a:endParaRPr lang="en-US" sz="6000" spc="41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Content Placeholder 2"/>
          <p:cNvSpPr>
            <a:spLocks noGrp="1"/>
          </p:cNvSpPr>
          <p:nvPr>
            <p:ph type="body" sz="half" idx="2"/>
          </p:nvPr>
        </p:nvSpPr>
        <p:spPr>
          <a:xfrm>
            <a:off x="457200" y="457200"/>
            <a:ext cx="5334000" cy="5486400"/>
          </a:xfrm>
        </p:spPr>
        <p:txBody>
          <a:bodyPr>
            <a:noAutofit/>
          </a:bodyPr>
          <a:lstStyle/>
          <a:p>
            <a:pPr indent="-457200" eaLnBrk="1" hangingPunct="1">
              <a:spcBef>
                <a:spcPts val="0"/>
              </a:spcBef>
              <a:buClr>
                <a:schemeClr val="bg1"/>
              </a:buClr>
              <a:buSzPct val="115000"/>
              <a:buFont typeface="Arial"/>
              <a:buChar char="•"/>
            </a:pPr>
            <a:r>
              <a:rPr lang="en-US" sz="2800" dirty="0" smtClean="0">
                <a:ea typeface="ヒラギノ角ゴ Pro W3" pitchFamily="64" charset="-128"/>
                <a:cs typeface="ヒラギノ角ゴ Pro W3" pitchFamily="64" charset="-128"/>
              </a:rPr>
              <a:t>Raise awareness of     </a:t>
            </a:r>
          </a:p>
          <a:p>
            <a:pPr indent="-457200" eaLnBrk="1" hangingPunct="1">
              <a:spcBef>
                <a:spcPts val="0"/>
              </a:spcBef>
              <a:buClr>
                <a:schemeClr val="bg1"/>
              </a:buClr>
              <a:buSzPct val="115000"/>
            </a:pPr>
            <a:r>
              <a:rPr lang="en-US" sz="2800" dirty="0" smtClean="0">
                <a:ea typeface="ヒラギノ角ゴ Pro W3" pitchFamily="64" charset="-128"/>
                <a:cs typeface="ヒラギノ角ゴ Pro W3" pitchFamily="64" charset="-128"/>
              </a:rPr>
              <a:t>    problem</a:t>
            </a:r>
          </a:p>
          <a:p>
            <a:pPr indent="-457200" eaLnBrk="1" hangingPunct="1">
              <a:spcBef>
                <a:spcPts val="0"/>
              </a:spcBef>
              <a:buClr>
                <a:schemeClr val="bg1"/>
              </a:buClr>
              <a:buSzPct val="115000"/>
              <a:buFont typeface="Arial"/>
              <a:buChar char="•"/>
            </a:pPr>
            <a:endParaRPr lang="en-US" sz="2800" dirty="0" smtClean="0">
              <a:ea typeface="ヒラギノ角ゴ Pro W3" pitchFamily="64" charset="-128"/>
              <a:cs typeface="ヒラギノ角ゴ Pro W3" pitchFamily="64" charset="-128"/>
            </a:endParaRPr>
          </a:p>
          <a:p>
            <a:pPr indent="-457200" eaLnBrk="1" hangingPunct="1">
              <a:spcBef>
                <a:spcPts val="0"/>
              </a:spcBef>
              <a:buClr>
                <a:schemeClr val="bg1"/>
              </a:buClr>
              <a:buSzPct val="115000"/>
              <a:buFont typeface="Arial"/>
              <a:buChar char="•"/>
            </a:pPr>
            <a:r>
              <a:rPr lang="en-US" sz="2800" dirty="0" smtClean="0">
                <a:ea typeface="ヒラギノ角ゴ Pro W3" pitchFamily="64" charset="-128"/>
                <a:cs typeface="ヒラギノ角ゴ Pro W3" pitchFamily="64" charset="-128"/>
              </a:rPr>
              <a:t>Raise awareness of </a:t>
            </a:r>
          </a:p>
          <a:p>
            <a:pPr indent="-457200" eaLnBrk="1" hangingPunct="1">
              <a:spcBef>
                <a:spcPts val="0"/>
              </a:spcBef>
              <a:buClr>
                <a:schemeClr val="bg1"/>
              </a:buClr>
              <a:buSzPct val="115000"/>
            </a:pPr>
            <a:r>
              <a:rPr lang="en-US" sz="2800" dirty="0" smtClean="0">
                <a:ea typeface="ヒラギノ角ゴ Pro W3" pitchFamily="64" charset="-128"/>
                <a:cs typeface="ヒラギノ角ゴ Pro W3" pitchFamily="64" charset="-128"/>
              </a:rPr>
              <a:t>    TADA</a:t>
            </a:r>
          </a:p>
          <a:p>
            <a:pPr indent="-457200" eaLnBrk="1" hangingPunct="1">
              <a:spcBef>
                <a:spcPts val="0"/>
              </a:spcBef>
              <a:buClr>
                <a:schemeClr val="bg1"/>
              </a:buClr>
              <a:buSzPct val="115000"/>
              <a:buFont typeface="Arial"/>
              <a:buChar char="•"/>
            </a:pPr>
            <a:endParaRPr lang="en-US" sz="2800" dirty="0" smtClean="0">
              <a:ea typeface="ヒラギノ角ゴ Pro W3" pitchFamily="64" charset="-128"/>
              <a:cs typeface="ヒラギノ角ゴ Pro W3" pitchFamily="64" charset="-128"/>
            </a:endParaRPr>
          </a:p>
          <a:p>
            <a:pPr indent="-457200" eaLnBrk="1" hangingPunct="1">
              <a:spcBef>
                <a:spcPts val="0"/>
              </a:spcBef>
              <a:buClr>
                <a:schemeClr val="bg1"/>
              </a:buClr>
              <a:buSzPct val="115000"/>
              <a:buFont typeface="Arial"/>
              <a:buChar char="•"/>
            </a:pPr>
            <a:r>
              <a:rPr lang="en-US" sz="2800" dirty="0" smtClean="0">
                <a:ea typeface="ヒラギノ角ゴ Pro W3" pitchFamily="64" charset="-128"/>
                <a:cs typeface="ヒラギノ角ゴ Pro W3" pitchFamily="64" charset="-128"/>
              </a:rPr>
              <a:t>Develop methodologies </a:t>
            </a:r>
          </a:p>
          <a:p>
            <a:pPr indent="-457200">
              <a:spcBef>
                <a:spcPts val="0"/>
              </a:spcBef>
              <a:buClr>
                <a:schemeClr val="bg1"/>
              </a:buClr>
              <a:buSzPct val="115000"/>
            </a:pPr>
            <a:r>
              <a:rPr lang="en-US" sz="2800" dirty="0" smtClean="0">
                <a:ea typeface="ヒラギノ角ゴ Pro W3" pitchFamily="64" charset="-128"/>
                <a:cs typeface="ヒラギノ角ゴ Pro W3" pitchFamily="64" charset="-128"/>
              </a:rPr>
              <a:t>    to combat TADA</a:t>
            </a:r>
          </a:p>
          <a:p>
            <a:pPr indent="-457200">
              <a:spcBef>
                <a:spcPts val="0"/>
              </a:spcBef>
              <a:buClr>
                <a:schemeClr val="bg1"/>
              </a:buClr>
              <a:buSzPct val="115000"/>
              <a:buFont typeface="Arial"/>
              <a:buChar char="•"/>
            </a:pPr>
            <a:endParaRPr lang="en-US" sz="2800" dirty="0" smtClean="0">
              <a:ea typeface="ヒラギノ角ゴ Pro W3" pitchFamily="64" charset="-128"/>
              <a:cs typeface="ヒラギノ角ゴ Pro W3" pitchFamily="64" charset="-128"/>
            </a:endParaRPr>
          </a:p>
          <a:p>
            <a:pPr indent="-457200">
              <a:spcBef>
                <a:spcPts val="0"/>
              </a:spcBef>
              <a:buClr>
                <a:schemeClr val="bg1"/>
              </a:buClr>
              <a:buSzPct val="115000"/>
              <a:buFont typeface="Arial"/>
              <a:buChar char="•"/>
            </a:pPr>
            <a:r>
              <a:rPr lang="en-US" sz="2800" dirty="0" smtClean="0">
                <a:ea typeface="ヒラギノ角ゴ Pro W3" pitchFamily="64" charset="-128"/>
                <a:cs typeface="ヒラギノ角ゴ Pro W3" pitchFamily="64" charset="-128"/>
              </a:rPr>
              <a:t>Develop programs to </a:t>
            </a:r>
          </a:p>
          <a:p>
            <a:pPr indent="-457200">
              <a:spcBef>
                <a:spcPts val="0"/>
              </a:spcBef>
              <a:buClr>
                <a:schemeClr val="bg1"/>
              </a:buClr>
              <a:buSzPct val="115000"/>
            </a:pPr>
            <a:r>
              <a:rPr lang="en-US" sz="2800" dirty="0" smtClean="0">
                <a:ea typeface="ヒラギノ角ゴ Pro W3" pitchFamily="64" charset="-128"/>
                <a:cs typeface="ヒラギノ角ゴ Pro W3" pitchFamily="64" charset="-128"/>
              </a:rPr>
              <a:t>    implement methodologies</a:t>
            </a:r>
          </a:p>
          <a:p>
            <a:pPr indent="-457200">
              <a:spcBef>
                <a:spcPts val="0"/>
              </a:spcBef>
              <a:buClr>
                <a:schemeClr val="bg1"/>
              </a:buClr>
              <a:buSzPct val="115000"/>
              <a:buFont typeface="Arial"/>
              <a:buChar char="•"/>
            </a:pPr>
            <a:endParaRPr lang="en-US" sz="2800" dirty="0" smtClean="0">
              <a:ea typeface="ヒラギノ角ゴ Pro W3" pitchFamily="64" charset="-128"/>
              <a:cs typeface="ヒラギノ角ゴ Pro W3" pitchFamily="64" charset="-128"/>
            </a:endParaRPr>
          </a:p>
          <a:p>
            <a:pPr indent="-457200">
              <a:spcBef>
                <a:spcPts val="0"/>
              </a:spcBef>
              <a:buClr>
                <a:schemeClr val="bg1"/>
              </a:buClr>
              <a:buSzPct val="115000"/>
              <a:buFont typeface="Arial"/>
              <a:buChar char="•"/>
            </a:pPr>
            <a:r>
              <a:rPr lang="en-US" sz="2800" dirty="0" smtClean="0">
                <a:ea typeface="ヒラギノ角ゴ Pro W3" pitchFamily="64" charset="-128"/>
                <a:cs typeface="ヒラギノ角ゴ Pro W3" pitchFamily="64" charset="-128"/>
              </a:rPr>
              <a:t>Fundraise to support     </a:t>
            </a:r>
          </a:p>
          <a:p>
            <a:pPr indent="-457200">
              <a:spcBef>
                <a:spcPts val="0"/>
              </a:spcBef>
              <a:buClr>
                <a:schemeClr val="bg1"/>
              </a:buClr>
              <a:buSzPct val="115000"/>
            </a:pPr>
            <a:r>
              <a:rPr lang="en-US" sz="2800" dirty="0" smtClean="0">
                <a:ea typeface="ヒラギノ角ゴ Pro W3" pitchFamily="64" charset="-128"/>
                <a:cs typeface="ヒラギノ角ゴ Pro W3" pitchFamily="64" charset="-128"/>
              </a:rPr>
              <a:t>    organization</a:t>
            </a:r>
          </a:p>
        </p:txBody>
      </p:sp>
      <p:sp>
        <p:nvSpPr>
          <p:cNvPr id="15362" name="Title 1"/>
          <p:cNvSpPr>
            <a:spLocks noGrp="1"/>
          </p:cNvSpPr>
          <p:nvPr>
            <p:ph type="title"/>
          </p:nvPr>
        </p:nvSpPr>
        <p:spPr>
          <a:xfrm>
            <a:off x="6248400" y="-457200"/>
            <a:ext cx="2510812" cy="1673352"/>
          </a:xfrm>
        </p:spPr>
        <p:txBody>
          <a:bodyPr/>
          <a:lstStyle/>
          <a:p>
            <a:pPr eaLnBrk="1" hangingPunct="1"/>
            <a:r>
              <a:rPr lang="en-US" sz="6000" dirty="0" smtClean="0">
                <a:ea typeface="ヒラギノ角ゴ Pro W3" pitchFamily="64" charset="-128"/>
                <a:cs typeface="ヒラギノ角ゴ Pro W3" pitchFamily="64" charset="-128"/>
              </a:rPr>
              <a:t>Goals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Content Placeholder 2"/>
          <p:cNvSpPr>
            <a:spLocks noGrp="1"/>
          </p:cNvSpPr>
          <p:nvPr>
            <p:ph type="body" idx="1"/>
          </p:nvPr>
        </p:nvSpPr>
        <p:spPr>
          <a:xfrm>
            <a:off x="304800" y="2468880"/>
            <a:ext cx="4876800" cy="1645920"/>
          </a:xfrm>
        </p:spPr>
        <p:txBody>
          <a:bodyPr>
            <a:noAutofit/>
          </a:bodyPr>
          <a:lstStyle/>
          <a:p>
            <a:pPr indent="-365760">
              <a:spcBef>
                <a:spcPts val="0"/>
              </a:spcBef>
              <a:buClr>
                <a:schemeClr val="bg1"/>
              </a:buClr>
              <a:buSzPct val="115000"/>
              <a:buFont typeface="Arial"/>
              <a:buChar char="•"/>
            </a:pPr>
            <a:r>
              <a:rPr lang="en-US" sz="2600" dirty="0" smtClean="0">
                <a:ea typeface="ヒラギノ角ゴ Pro W3" pitchFamily="64" charset="-128"/>
                <a:cs typeface="ヒラギノ角ゴ Pro W3" pitchFamily="64" charset="-128"/>
              </a:rPr>
              <a:t>People suffering from TAD</a:t>
            </a:r>
          </a:p>
          <a:p>
            <a:pPr indent="-365760">
              <a:spcBef>
                <a:spcPts val="0"/>
              </a:spcBef>
              <a:buClr>
                <a:schemeClr val="bg1"/>
              </a:buClr>
              <a:buSzPct val="115000"/>
              <a:buFont typeface="Arial"/>
              <a:buChar char="•"/>
            </a:pPr>
            <a:endParaRPr lang="en-US" sz="2600" dirty="0" smtClean="0">
              <a:ea typeface="ヒラギノ角ゴ Pro W3" pitchFamily="64" charset="-128"/>
              <a:cs typeface="ヒラギノ角ゴ Pro W3" pitchFamily="64" charset="-128"/>
            </a:endParaRPr>
          </a:p>
          <a:p>
            <a:pPr indent="-365760">
              <a:spcBef>
                <a:spcPts val="0"/>
              </a:spcBef>
              <a:buClr>
                <a:schemeClr val="bg1"/>
              </a:buClr>
              <a:buSzPct val="115000"/>
              <a:buFont typeface="Arial"/>
              <a:buChar char="•"/>
            </a:pPr>
            <a:r>
              <a:rPr lang="en-US" sz="2600" dirty="0" smtClean="0">
                <a:ea typeface="ヒラギノ角ゴ Pro W3" pitchFamily="64" charset="-128"/>
                <a:cs typeface="ヒラギノ角ゴ Pro W3" pitchFamily="64" charset="-128"/>
              </a:rPr>
              <a:t>Children and other family   </a:t>
            </a:r>
          </a:p>
          <a:p>
            <a:pPr indent="-365760">
              <a:spcBef>
                <a:spcPts val="0"/>
              </a:spcBef>
              <a:buClr>
                <a:schemeClr val="bg1"/>
              </a:buClr>
              <a:buSzPct val="115000"/>
            </a:pPr>
            <a:r>
              <a:rPr lang="en-US" sz="2600" dirty="0" smtClean="0">
                <a:ea typeface="ヒラギノ角ゴ Pro W3" pitchFamily="64" charset="-128"/>
                <a:cs typeface="ヒラギノ角ゴ Pro W3" pitchFamily="64" charset="-128"/>
              </a:rPr>
              <a:t>    members and friends of </a:t>
            </a:r>
          </a:p>
          <a:p>
            <a:pPr indent="-365760">
              <a:spcBef>
                <a:spcPts val="0"/>
              </a:spcBef>
              <a:buClr>
                <a:schemeClr val="bg1"/>
              </a:buClr>
              <a:buSzPct val="115000"/>
            </a:pPr>
            <a:r>
              <a:rPr lang="en-US" sz="2600" dirty="0" smtClean="0">
                <a:ea typeface="ヒラギノ角ゴ Pro W3" pitchFamily="64" charset="-128"/>
                <a:cs typeface="ヒラギノ角ゴ Pro W3" pitchFamily="64" charset="-128"/>
              </a:rPr>
              <a:t>    people suffering from TAD</a:t>
            </a:r>
          </a:p>
          <a:p>
            <a:pPr indent="-365760">
              <a:spcBef>
                <a:spcPts val="0"/>
              </a:spcBef>
              <a:buClr>
                <a:schemeClr val="bg1"/>
              </a:buClr>
              <a:buSzPct val="115000"/>
              <a:buFont typeface="Arial"/>
              <a:buChar char="•"/>
            </a:pPr>
            <a:endParaRPr lang="en-US" sz="2600" dirty="0" smtClean="0">
              <a:ea typeface="ヒラギノ角ゴ Pro W3" pitchFamily="64" charset="-128"/>
              <a:cs typeface="ヒラギノ角ゴ Pro W3" pitchFamily="64" charset="-128"/>
            </a:endParaRPr>
          </a:p>
          <a:p>
            <a:pPr indent="-365760">
              <a:spcBef>
                <a:spcPts val="0"/>
              </a:spcBef>
              <a:buClr>
                <a:schemeClr val="bg1"/>
              </a:buClr>
              <a:buSzPct val="115000"/>
              <a:buFont typeface="Arial"/>
              <a:buChar char="•"/>
            </a:pPr>
            <a:r>
              <a:rPr lang="en-US" sz="2600" dirty="0" smtClean="0">
                <a:ea typeface="ヒラギノ角ゴ Pro W3" pitchFamily="64" charset="-128"/>
                <a:cs typeface="ヒラギノ角ゴ Pro W3" pitchFamily="64" charset="-128"/>
              </a:rPr>
              <a:t>Companies or sponsors </a:t>
            </a:r>
          </a:p>
          <a:p>
            <a:pPr indent="-365760">
              <a:spcBef>
                <a:spcPts val="0"/>
              </a:spcBef>
              <a:buClr>
                <a:schemeClr val="bg1"/>
              </a:buClr>
              <a:buSzPct val="115000"/>
            </a:pPr>
            <a:r>
              <a:rPr lang="en-US" sz="2600" dirty="0" smtClean="0">
                <a:ea typeface="ヒラギノ角ゴ Pro W3" pitchFamily="64" charset="-128"/>
                <a:cs typeface="ヒラギノ角ゴ Pro W3" pitchFamily="64" charset="-128"/>
              </a:rPr>
              <a:t>    that might want to </a:t>
            </a:r>
          </a:p>
          <a:p>
            <a:pPr indent="-365760">
              <a:spcBef>
                <a:spcPts val="0"/>
              </a:spcBef>
              <a:buClr>
                <a:schemeClr val="bg1"/>
              </a:buClr>
              <a:buSzPct val="115000"/>
            </a:pPr>
            <a:r>
              <a:rPr lang="en-US" sz="2600" dirty="0" smtClean="0">
                <a:ea typeface="ヒラギノ角ゴ Pro W3" pitchFamily="64" charset="-128"/>
                <a:cs typeface="ヒラギノ角ゴ Pro W3" pitchFamily="64" charset="-128"/>
              </a:rPr>
              <a:t>    advertise on TADA website </a:t>
            </a:r>
          </a:p>
          <a:p>
            <a:pPr indent="-365760">
              <a:spcBef>
                <a:spcPts val="0"/>
              </a:spcBef>
              <a:buClr>
                <a:schemeClr val="bg1"/>
              </a:buClr>
              <a:buSzPct val="115000"/>
            </a:pPr>
            <a:r>
              <a:rPr lang="en-US" sz="2600" dirty="0" smtClean="0">
                <a:ea typeface="ヒラギノ角ゴ Pro W3" pitchFamily="64" charset="-128"/>
                <a:cs typeface="ヒラギノ角ゴ Pro W3" pitchFamily="64" charset="-128"/>
              </a:rPr>
              <a:t>    or other TADA-related </a:t>
            </a:r>
          </a:p>
          <a:p>
            <a:pPr indent="-365760">
              <a:spcBef>
                <a:spcPts val="0"/>
              </a:spcBef>
              <a:buClr>
                <a:schemeClr val="bg1"/>
              </a:buClr>
              <a:buSzPct val="115000"/>
            </a:pPr>
            <a:r>
              <a:rPr lang="en-US" sz="2600" dirty="0" smtClean="0">
                <a:ea typeface="ヒラギノ角ゴ Pro W3" pitchFamily="64" charset="-128"/>
                <a:cs typeface="ヒラギノ角ゴ Pro W3" pitchFamily="64" charset="-128"/>
              </a:rPr>
              <a:t>    outlets</a:t>
            </a:r>
          </a:p>
          <a:p>
            <a:pPr indent="-365760">
              <a:spcBef>
                <a:spcPts val="0"/>
              </a:spcBef>
              <a:buClr>
                <a:schemeClr val="bg1"/>
              </a:buClr>
              <a:buSzPct val="115000"/>
              <a:buFont typeface="Arial"/>
              <a:buChar char="•"/>
            </a:pPr>
            <a:endParaRPr lang="en-US" sz="2600" dirty="0" smtClean="0">
              <a:ea typeface="ヒラギノ角ゴ Pro W3" pitchFamily="64" charset="-128"/>
              <a:cs typeface="ヒラギノ角ゴ Pro W3" pitchFamily="64" charset="-128"/>
            </a:endParaRPr>
          </a:p>
          <a:p>
            <a:pPr indent="-365760">
              <a:spcBef>
                <a:spcPts val="0"/>
              </a:spcBef>
              <a:buClr>
                <a:schemeClr val="bg1"/>
              </a:buClr>
              <a:buSzPct val="115000"/>
              <a:buFont typeface="Arial"/>
              <a:buChar char="•"/>
            </a:pPr>
            <a:r>
              <a:rPr lang="en-US" sz="2600" dirty="0" smtClean="0">
                <a:ea typeface="ヒラギノ角ゴ Pro W3" pitchFamily="64" charset="-128"/>
                <a:cs typeface="ヒラギノ角ゴ Pro W3" pitchFamily="64" charset="-128"/>
              </a:rPr>
              <a:t>Media outlets</a:t>
            </a:r>
            <a:endParaRPr lang="en-US" sz="2800" dirty="0" smtClean="0">
              <a:ea typeface="ヒラギノ角ゴ Pro W3" pitchFamily="64" charset="-128"/>
              <a:cs typeface="ヒラギノ角ゴ Pro W3" pitchFamily="64" charset="-128"/>
            </a:endParaRPr>
          </a:p>
        </p:txBody>
      </p:sp>
      <p:sp>
        <p:nvSpPr>
          <p:cNvPr id="16386" name="Title 1"/>
          <p:cNvSpPr>
            <a:spLocks noGrp="1"/>
          </p:cNvSpPr>
          <p:nvPr>
            <p:ph type="title"/>
          </p:nvPr>
        </p:nvSpPr>
        <p:spPr>
          <a:xfrm>
            <a:off x="4648200" y="152400"/>
            <a:ext cx="4191000" cy="1645920"/>
          </a:xfrm>
        </p:spPr>
        <p:txBody>
          <a:bodyPr/>
          <a:lstStyle/>
          <a:p>
            <a:pPr eaLnBrk="1" hangingPunct="1"/>
            <a:r>
              <a:rPr lang="en-US" dirty="0" smtClean="0">
                <a:ea typeface="ヒラギノ角ゴ Pro W3" pitchFamily="64" charset="-128"/>
                <a:cs typeface="ヒラギノ角ゴ Pro W3" pitchFamily="64" charset="-128"/>
              </a:rPr>
              <a:t>Target Audience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TAD’s</a:t>
            </a:r>
            <a:r>
              <a:rPr lang="en-US" dirty="0" smtClean="0"/>
              <a:t> MIDDLE CHILD</a:t>
            </a:r>
            <a:endParaRPr lang="en-US" dirty="0"/>
          </a:p>
        </p:txBody>
      </p:sp>
      <p:sp>
        <p:nvSpPr>
          <p:cNvPr id="10" name="Oval Callout 9"/>
          <p:cNvSpPr/>
          <p:nvPr/>
        </p:nvSpPr>
        <p:spPr>
          <a:xfrm>
            <a:off x="3048000" y="2057400"/>
            <a:ext cx="4191000" cy="3200400"/>
          </a:xfrm>
          <a:prstGeom prst="wedgeEllipseCallout">
            <a:avLst>
              <a:gd name="adj1" fmla="val -43490"/>
              <a:gd name="adj2" fmla="val 68063"/>
            </a:avLst>
          </a:prstGeom>
          <a:solidFill>
            <a:srgbClr val="7567C6"/>
          </a:solidFill>
          <a:ln>
            <a:solidFill>
              <a:srgbClr val="7567C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D3594"/>
              </a:solidFill>
            </a:endParaRPr>
          </a:p>
        </p:txBody>
      </p:sp>
      <p:sp>
        <p:nvSpPr>
          <p:cNvPr id="11" name="TextBox 10"/>
          <p:cNvSpPr txBox="1"/>
          <p:nvPr/>
        </p:nvSpPr>
        <p:spPr>
          <a:xfrm>
            <a:off x="3200400" y="3352800"/>
            <a:ext cx="3810000" cy="707886"/>
          </a:xfrm>
          <a:prstGeom prst="rect">
            <a:avLst/>
          </a:prstGeom>
          <a:noFill/>
        </p:spPr>
        <p:txBody>
          <a:bodyPr wrap="square" rtlCol="0">
            <a:spAutoFit/>
          </a:bodyPr>
          <a:lstStyle/>
          <a:p>
            <a:pPr algn="ctr"/>
            <a:r>
              <a:rPr lang="en-US" sz="4000" dirty="0" smtClean="0">
                <a:solidFill>
                  <a:schemeClr val="bg1"/>
                </a:solidFill>
              </a:rPr>
              <a:t>Generation X</a:t>
            </a:r>
            <a:endParaRPr lang="en-US" sz="40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4091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7086600" y="5111496"/>
            <a:ext cx="1831848" cy="1289304"/>
          </a:xfrm>
        </p:spPr>
        <p:txBody>
          <a:bodyPr>
            <a:noAutofit/>
          </a:bodyPr>
          <a:lstStyle/>
          <a:p>
            <a:r>
              <a:rPr lang="en-US" sz="2600" dirty="0" smtClean="0"/>
              <a:t>Marketing Myopia</a:t>
            </a:r>
            <a:endParaRPr lang="en-US" sz="2600" dirty="0"/>
          </a:p>
        </p:txBody>
      </p:sp>
      <p:sp>
        <p:nvSpPr>
          <p:cNvPr id="6" name="Title 5"/>
          <p:cNvSpPr>
            <a:spLocks noGrp="1"/>
          </p:cNvSpPr>
          <p:nvPr>
            <p:ph type="title"/>
          </p:nvPr>
        </p:nvSpPr>
        <p:spPr/>
        <p:txBody>
          <a:bodyPr/>
          <a:lstStyle/>
          <a:p>
            <a:endParaRPr lang="en-US"/>
          </a:p>
        </p:txBody>
      </p:sp>
      <p:sp>
        <p:nvSpPr>
          <p:cNvPr id="9" name="Oval Callout 8"/>
          <p:cNvSpPr/>
          <p:nvPr/>
        </p:nvSpPr>
        <p:spPr>
          <a:xfrm>
            <a:off x="6087980" y="228600"/>
            <a:ext cx="2819400" cy="2438400"/>
          </a:xfrm>
          <a:prstGeom prst="wedgeEllipseCallout">
            <a:avLst>
              <a:gd name="adj1" fmla="val -64450"/>
              <a:gd name="adj2" fmla="val 53014"/>
            </a:avLst>
          </a:prstGeom>
          <a:solidFill>
            <a:srgbClr val="3D3594"/>
          </a:solidFill>
          <a:ln>
            <a:solidFill>
              <a:srgbClr val="3D35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943600" y="990600"/>
            <a:ext cx="3264568" cy="892552"/>
          </a:xfrm>
          <a:prstGeom prst="rect">
            <a:avLst/>
          </a:prstGeom>
          <a:noFill/>
        </p:spPr>
        <p:txBody>
          <a:bodyPr wrap="square" rtlCol="0">
            <a:spAutoFit/>
          </a:bodyPr>
          <a:lstStyle/>
          <a:p>
            <a:pPr algn="ctr"/>
            <a:r>
              <a:rPr lang="en-US" sz="2600" dirty="0" smtClean="0">
                <a:solidFill>
                  <a:srgbClr val="FFFFFF"/>
                </a:solidFill>
              </a:rPr>
              <a:t>Don’t be a </a:t>
            </a:r>
          </a:p>
          <a:p>
            <a:pPr algn="ctr"/>
            <a:r>
              <a:rPr lang="en-US" sz="2600" dirty="0" smtClean="0">
                <a:solidFill>
                  <a:srgbClr val="FFFFFF"/>
                </a:solidFill>
              </a:rPr>
              <a:t>train wreck!</a:t>
            </a:r>
            <a:endParaRPr lang="en-US" sz="2600" dirty="0">
              <a:solidFill>
                <a:srgbClr val="FFFFFF"/>
              </a:solidFill>
            </a:endParaRPr>
          </a:p>
        </p:txBody>
      </p:sp>
      <p:pic>
        <p:nvPicPr>
          <p:cNvPr id="11" name="Picture 10" descr="shutterstock_22866433.jpg"/>
          <p:cNvPicPr>
            <a:picLocks noChangeAspect="1"/>
          </p:cNvPicPr>
          <p:nvPr/>
        </p:nvPicPr>
        <p:blipFill>
          <a:blip r:embed="rId3"/>
          <a:stretch>
            <a:fillRect/>
          </a:stretch>
        </p:blipFill>
        <p:spPr>
          <a:xfrm>
            <a:off x="990600" y="457200"/>
            <a:ext cx="4324350" cy="6096000"/>
          </a:xfrm>
          <a:prstGeom prst="rect">
            <a:avLst/>
          </a:prstGeom>
          <a:effectLst>
            <a:softEdge rad="2667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096000" y="3048000"/>
            <a:ext cx="2743200" cy="2971800"/>
          </a:xfrm>
        </p:spPr>
        <p:txBody>
          <a:bodyPr>
            <a:normAutofit/>
          </a:bodyPr>
          <a:lstStyle/>
          <a:p>
            <a:pPr algn="r"/>
            <a:r>
              <a:rPr lang="en-US" sz="2600" smtClean="0"/>
              <a:t>Communication</a:t>
            </a:r>
          </a:p>
          <a:p>
            <a:pPr algn="r"/>
            <a:endParaRPr lang="en-US" sz="2600" smtClean="0"/>
          </a:p>
          <a:p>
            <a:pPr algn="r"/>
            <a:r>
              <a:rPr lang="en-US" sz="2600" smtClean="0"/>
              <a:t>Content Consumption</a:t>
            </a:r>
          </a:p>
          <a:p>
            <a:pPr algn="r"/>
            <a:endParaRPr lang="en-US" sz="2600" smtClean="0"/>
          </a:p>
          <a:p>
            <a:pPr algn="r"/>
            <a:r>
              <a:rPr lang="en-US" sz="2600" smtClean="0"/>
              <a:t>Interaction</a:t>
            </a:r>
          </a:p>
          <a:p>
            <a:endParaRPr lang="en-US" dirty="0"/>
          </a:p>
        </p:txBody>
      </p:sp>
      <p:sp>
        <p:nvSpPr>
          <p:cNvPr id="6" name="Title 5"/>
          <p:cNvSpPr>
            <a:spLocks noGrp="1"/>
          </p:cNvSpPr>
          <p:nvPr>
            <p:ph type="title"/>
          </p:nvPr>
        </p:nvSpPr>
        <p:spPr>
          <a:xfrm>
            <a:off x="6019800" y="-301752"/>
            <a:ext cx="2590800" cy="1673352"/>
          </a:xfrm>
        </p:spPr>
        <p:txBody>
          <a:bodyPr/>
          <a:lstStyle/>
          <a:p>
            <a:r>
              <a:rPr lang="en-US" smtClean="0">
                <a:solidFill>
                  <a:srgbClr val="C1B5F5"/>
                </a:solidFill>
              </a:rPr>
              <a:t>MARKETING MYOPIA </a:t>
            </a:r>
            <a:br>
              <a:rPr lang="en-US" smtClean="0">
                <a:solidFill>
                  <a:srgbClr val="C1B5F5"/>
                </a:solidFill>
              </a:rPr>
            </a:br>
            <a:r>
              <a:rPr lang="en-US" smtClean="0">
                <a:solidFill>
                  <a:srgbClr val="C1B5F5"/>
                </a:solidFill>
              </a:rPr>
              <a:t>TODAY</a:t>
            </a:r>
            <a:endParaRPr lang="en-US" dirty="0">
              <a:solidFill>
                <a:srgbClr val="C1B5F5"/>
              </a:solidFill>
            </a:endParaRPr>
          </a:p>
        </p:txBody>
      </p:sp>
      <p:pic>
        <p:nvPicPr>
          <p:cNvPr id="9" name="Picture 8" descr="shutterstock_70300357.jpg"/>
          <p:cNvPicPr>
            <a:picLocks noChangeAspect="1"/>
          </p:cNvPicPr>
          <p:nvPr/>
        </p:nvPicPr>
        <p:blipFill>
          <a:blip r:embed="rId3"/>
          <a:stretch>
            <a:fillRect/>
          </a:stretch>
        </p:blipFill>
        <p:spPr>
          <a:xfrm>
            <a:off x="1137286" y="1524000"/>
            <a:ext cx="3375660" cy="4091709"/>
          </a:xfrm>
          <a:prstGeom prst="rect">
            <a:avLst/>
          </a:prstGeom>
          <a:effectLst>
            <a:softEdge rad="317500"/>
          </a:effectLst>
        </p:spPr>
      </p:pic>
      <p:sp>
        <p:nvSpPr>
          <p:cNvPr id="21" name="TextBox 20"/>
          <p:cNvSpPr txBox="1"/>
          <p:nvPr/>
        </p:nvSpPr>
        <p:spPr>
          <a:xfrm>
            <a:off x="304800" y="381000"/>
            <a:ext cx="3276600" cy="477054"/>
          </a:xfrm>
          <a:prstGeom prst="rect">
            <a:avLst/>
          </a:prstGeom>
          <a:noFill/>
        </p:spPr>
        <p:txBody>
          <a:bodyPr wrap="square" rtlCol="0">
            <a:spAutoFit/>
          </a:bodyPr>
          <a:lstStyle/>
          <a:p>
            <a:r>
              <a:rPr lang="en-US" sz="2500" dirty="0" smtClean="0">
                <a:solidFill>
                  <a:srgbClr val="C1B5F5"/>
                </a:solidFill>
              </a:rPr>
              <a:t>“Think Different”</a:t>
            </a:r>
            <a:endParaRPr lang="en-US" sz="2500" dirty="0">
              <a:solidFill>
                <a:srgbClr val="C1B5F5"/>
              </a:solidFill>
            </a:endParaRPr>
          </a:p>
        </p:txBody>
      </p:sp>
      <p:sp>
        <p:nvSpPr>
          <p:cNvPr id="22" name="TextBox 21"/>
          <p:cNvSpPr txBox="1"/>
          <p:nvPr/>
        </p:nvSpPr>
        <p:spPr>
          <a:xfrm>
            <a:off x="1447800" y="6172200"/>
            <a:ext cx="4572000" cy="461665"/>
          </a:xfrm>
          <a:prstGeom prst="rect">
            <a:avLst/>
          </a:prstGeom>
          <a:noFill/>
        </p:spPr>
        <p:txBody>
          <a:bodyPr wrap="square" rtlCol="0">
            <a:spAutoFit/>
          </a:bodyPr>
          <a:lstStyle/>
          <a:p>
            <a:r>
              <a:rPr lang="en-US" sz="2400" dirty="0" smtClean="0">
                <a:solidFill>
                  <a:srgbClr val="C1B5F5"/>
                </a:solidFill>
              </a:rPr>
              <a:t>Where, What, Why, How, When</a:t>
            </a:r>
            <a:endParaRPr lang="en-US" sz="2400" dirty="0">
              <a:solidFill>
                <a:srgbClr val="C1B5F5"/>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010400" y="228600"/>
            <a:ext cx="2133600" cy="6629400"/>
          </a:xfrm>
        </p:spPr>
        <p:txBody>
          <a:bodyPr>
            <a:normAutofit/>
          </a:bodyPr>
          <a:lstStyle/>
          <a:p>
            <a:pPr>
              <a:buClr>
                <a:schemeClr val="bg1"/>
              </a:buClr>
            </a:pPr>
            <a:r>
              <a:rPr lang="en-US" sz="2300" dirty="0" smtClean="0"/>
              <a:t>Engage to   </a:t>
            </a:r>
          </a:p>
          <a:p>
            <a:pPr>
              <a:buClr>
                <a:schemeClr val="bg1"/>
              </a:buClr>
            </a:pPr>
            <a:r>
              <a:rPr lang="en-US" sz="2300" dirty="0" smtClean="0"/>
              <a:t>earn loyalty</a:t>
            </a:r>
          </a:p>
          <a:p>
            <a:pPr>
              <a:buClr>
                <a:schemeClr val="bg1"/>
              </a:buClr>
            </a:pPr>
            <a:endParaRPr lang="en-US" sz="2300" dirty="0" smtClean="0"/>
          </a:p>
          <a:p>
            <a:pPr>
              <a:buClr>
                <a:schemeClr val="bg1"/>
              </a:buClr>
            </a:pPr>
            <a:endParaRPr lang="en-US" sz="2300" dirty="0" smtClean="0"/>
          </a:p>
          <a:p>
            <a:pPr>
              <a:buClr>
                <a:schemeClr val="bg1"/>
              </a:buClr>
            </a:pPr>
            <a:r>
              <a:rPr lang="en-US" sz="2300" dirty="0" smtClean="0"/>
              <a:t>People trust people more than they trust companies.</a:t>
            </a:r>
          </a:p>
          <a:p>
            <a:pPr>
              <a:buClr>
                <a:schemeClr val="bg1"/>
              </a:buClr>
            </a:pPr>
            <a:endParaRPr lang="en-US" sz="2000" dirty="0" smtClean="0"/>
          </a:p>
          <a:p>
            <a:pPr>
              <a:buClr>
                <a:schemeClr val="bg1"/>
              </a:buClr>
            </a:pPr>
            <a:endParaRPr lang="en-US" sz="2300" dirty="0" smtClean="0"/>
          </a:p>
          <a:p>
            <a:pPr>
              <a:buClr>
                <a:schemeClr val="bg1"/>
              </a:buClr>
            </a:pPr>
            <a:r>
              <a:rPr lang="en-US" sz="2300" dirty="0" smtClean="0"/>
              <a:t>Know your advocates.</a:t>
            </a:r>
          </a:p>
          <a:p>
            <a:pPr>
              <a:buClr>
                <a:schemeClr val="bg1"/>
              </a:buClr>
            </a:pPr>
            <a:r>
              <a:rPr lang="en-US" sz="2300" dirty="0" smtClean="0"/>
              <a:t>Cultivate and enable them.</a:t>
            </a:r>
          </a:p>
          <a:p>
            <a:pPr>
              <a:buClr>
                <a:schemeClr val="bg1"/>
              </a:buClr>
            </a:pPr>
            <a:endParaRPr lang="en-US" sz="2400" dirty="0" smtClean="0"/>
          </a:p>
          <a:p>
            <a:pPr>
              <a:buClr>
                <a:schemeClr val="bg1"/>
              </a:buClr>
              <a:buFont typeface="Arial"/>
              <a:buChar char="•"/>
            </a:pPr>
            <a:endParaRPr lang="en-US" sz="2400" dirty="0" smtClean="0"/>
          </a:p>
        </p:txBody>
      </p:sp>
      <p:sp>
        <p:nvSpPr>
          <p:cNvPr id="6" name="Title 5"/>
          <p:cNvSpPr>
            <a:spLocks noGrp="1"/>
          </p:cNvSpPr>
          <p:nvPr>
            <p:ph type="title"/>
          </p:nvPr>
        </p:nvSpPr>
        <p:spPr>
          <a:xfrm>
            <a:off x="228600" y="838200"/>
            <a:ext cx="6629400" cy="1828800"/>
          </a:xfrm>
        </p:spPr>
        <p:txBody>
          <a:bodyPr/>
          <a:lstStyle/>
          <a:p>
            <a:pPr algn="l"/>
            <a:r>
              <a:rPr lang="en-US" sz="3000" dirty="0" smtClean="0"/>
              <a:t>Awareness</a:t>
            </a:r>
            <a:br>
              <a:rPr lang="en-US" sz="3000" dirty="0" smtClean="0"/>
            </a:br>
            <a:r>
              <a:rPr lang="en-US" sz="3000" dirty="0" smtClean="0"/>
              <a:t/>
            </a:r>
            <a:br>
              <a:rPr lang="en-US" sz="3000" dirty="0" smtClean="0"/>
            </a:br>
            <a:r>
              <a:rPr lang="en-US" sz="3000" dirty="0" smtClean="0"/>
              <a:t>Research/Consideration</a:t>
            </a:r>
            <a:br>
              <a:rPr lang="en-US" sz="3000" dirty="0" smtClean="0"/>
            </a:br>
            <a:r>
              <a:rPr lang="en-US" sz="3000" dirty="0" smtClean="0"/>
              <a:t/>
            </a:r>
            <a:br>
              <a:rPr lang="en-US" sz="3000" dirty="0" smtClean="0"/>
            </a:br>
            <a:r>
              <a:rPr lang="en-US" sz="3000" dirty="0" smtClean="0"/>
              <a:t>Purchase/Conversion/SUPPORT</a:t>
            </a:r>
            <a:br>
              <a:rPr lang="en-US" sz="3000" dirty="0" smtClean="0"/>
            </a:br>
            <a:endParaRPr lang="en-US" sz="3000" dirty="0"/>
          </a:p>
        </p:txBody>
      </p:sp>
      <p:sp>
        <p:nvSpPr>
          <p:cNvPr id="8" name="Subtitle 6"/>
          <p:cNvSpPr txBox="1">
            <a:spLocks/>
          </p:cNvSpPr>
          <p:nvPr/>
        </p:nvSpPr>
        <p:spPr>
          <a:xfrm>
            <a:off x="2057400" y="4038600"/>
            <a:ext cx="4343400" cy="24384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5000" b="1" i="0" u="none" strike="noStrike" kern="1200" cap="none" spc="150" normalizeH="0" baseline="0" noProof="0" dirty="0" smtClean="0">
                <a:ln>
                  <a:noFill/>
                </a:ln>
                <a:solidFill>
                  <a:srgbClr val="FFFFFF"/>
                </a:solidFill>
                <a:effectLst/>
                <a:uLnTx/>
                <a:uFillTx/>
                <a:latin typeface="+mn-lt"/>
                <a:ea typeface="+mn-ea"/>
                <a:cs typeface="+mn-cs"/>
              </a:rPr>
              <a:t>Loyalty</a:t>
            </a:r>
          </a:p>
          <a:p>
            <a:pPr marL="0" marR="0" lvl="0" indent="0" algn="r"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lang="en-US" sz="5000" b="1" spc="150" dirty="0" smtClean="0">
                <a:solidFill>
                  <a:srgbClr val="FFFFFF"/>
                </a:solidFill>
              </a:rPr>
              <a:t>Advocacy</a:t>
            </a:r>
            <a:endParaRPr kumimoji="0" lang="en-US" sz="5000" b="1" i="0" u="none" strike="noStrike" kern="1200" cap="none" spc="150" normalizeH="0" baseline="0" noProof="0" dirty="0" smtClean="0">
              <a:ln>
                <a:noFill/>
              </a:ln>
              <a:solidFill>
                <a:srgbClr val="FFFFFF"/>
              </a:solidFill>
              <a:effectLst/>
              <a:uLnTx/>
              <a:uFillTx/>
              <a:latin typeface="+mn-lt"/>
              <a:ea typeface="+mn-ea"/>
              <a:cs typeface="+mn-cs"/>
            </a:endParaRPr>
          </a:p>
        </p:txBody>
      </p:sp>
      <p:sp>
        <p:nvSpPr>
          <p:cNvPr id="10" name="Bent Arrow 9"/>
          <p:cNvSpPr/>
          <p:nvPr/>
        </p:nvSpPr>
        <p:spPr>
          <a:xfrm flipV="1">
            <a:off x="2514600" y="3124200"/>
            <a:ext cx="1371600" cy="1905000"/>
          </a:xfrm>
          <a:prstGeom prst="bentArrow">
            <a:avLst/>
          </a:prstGeom>
          <a:solidFill>
            <a:srgbClr val="C1B5F5"/>
          </a:solidFill>
          <a:ln>
            <a:solidFill>
              <a:srgbClr val="C1B5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1B5F5"/>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9993</TotalTime>
  <Words>2233</Words>
  <Application>Microsoft Macintosh PowerPoint</Application>
  <PresentationFormat>On-screen Show (4:3)</PresentationFormat>
  <Paragraphs>418</Paragraphs>
  <Slides>24</Slides>
  <Notes>9</Notes>
  <HiddenSlides>0</HiddenSlides>
  <MMClips>0</MMClips>
  <ScaleCrop>false</ScaleCrop>
  <HeadingPairs>
    <vt:vector size="4" baseType="variant">
      <vt:variant>
        <vt:lpstr>Design Template</vt:lpstr>
      </vt:variant>
      <vt:variant>
        <vt:i4>3</vt:i4>
      </vt:variant>
      <vt:variant>
        <vt:lpstr>Slide Titles</vt:lpstr>
      </vt:variant>
      <vt:variant>
        <vt:i4>24</vt:i4>
      </vt:variant>
    </vt:vector>
  </HeadingPairs>
  <TitlesOfParts>
    <vt:vector size="27" baseType="lpstr">
      <vt:lpstr>Grid</vt:lpstr>
      <vt:lpstr>1_Grid</vt:lpstr>
      <vt:lpstr>2_Grid</vt:lpstr>
      <vt:lpstr>CREATING CLEVER CONVERSATIONS</vt:lpstr>
      <vt:lpstr>T  A     D</vt:lpstr>
      <vt:lpstr>  Technology Aversion  Disorder Association</vt:lpstr>
      <vt:lpstr>Goals</vt:lpstr>
      <vt:lpstr>Target Audience</vt:lpstr>
      <vt:lpstr>TAD’s MIDDLE CHILD</vt:lpstr>
      <vt:lpstr>Slide 7</vt:lpstr>
      <vt:lpstr>MARKETING MYOPIA  TODAY</vt:lpstr>
      <vt:lpstr>Awareness  Research/Consideration  Purchase/Conversion/SUPPORT </vt:lpstr>
      <vt:lpstr>Slide 10</vt:lpstr>
      <vt:lpstr>Digital media  is a  demanding relationship   </vt:lpstr>
      <vt:lpstr>Don’t Waste  time and Resources</vt:lpstr>
      <vt:lpstr>    SOCIAL MEDIA MARKETING     CONTENT IS KING.     THE TOOLS ARE ALL FRIENDS.</vt:lpstr>
      <vt:lpstr>Building TADA’s Campaign:    The  Rhetorical Triangle</vt:lpstr>
      <vt:lpstr>Building a base community</vt:lpstr>
      <vt:lpstr>Quality over quantity</vt:lpstr>
      <vt:lpstr>Don’t feel overwhelmed! </vt:lpstr>
      <vt:lpstr>When and how often?</vt:lpstr>
      <vt:lpstr>How to get  retweeted?</vt:lpstr>
      <vt:lpstr>Start a group!</vt:lpstr>
      <vt:lpstr>Crowdfunding</vt:lpstr>
      <vt:lpstr>Social video</vt:lpstr>
      <vt:lpstr>Monitoring  and  measuring</vt:lpstr>
      <vt:lpstr>If it’s not working, change it up!</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CLEVER CONVERSATIONS</dc:title>
  <dc:subject/>
  <dc:creator/>
  <cp:keywords/>
  <dc:description/>
  <cp:lastModifiedBy>Lea Spencer</cp:lastModifiedBy>
  <cp:revision>130</cp:revision>
  <cp:lastPrinted>2011-10-22T14:59:07Z</cp:lastPrinted>
  <dcterms:created xsi:type="dcterms:W3CDTF">2011-12-05T15:54:07Z</dcterms:created>
  <dcterms:modified xsi:type="dcterms:W3CDTF">2011-12-05T15:55:16Z</dcterms:modified>
  <cp:category/>
</cp:coreProperties>
</file>